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9" r:id="rId4"/>
    <p:sldId id="277" r:id="rId5"/>
    <p:sldId id="286" r:id="rId6"/>
    <p:sldId id="258" r:id="rId7"/>
    <p:sldId id="287" r:id="rId8"/>
    <p:sldId id="288" r:id="rId9"/>
    <p:sldId id="289" r:id="rId10"/>
    <p:sldId id="290" r:id="rId11"/>
    <p:sldId id="291"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222B"/>
    <a:srgbClr val="0088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C48984-E078-B5F1-E177-2D96DF0E9960}" v="1" dt="2025-12-09T16:43:27.9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248" autoAdjust="0"/>
  </p:normalViewPr>
  <p:slideViewPr>
    <p:cSldViewPr snapToGrid="0">
      <p:cViewPr varScale="1">
        <p:scale>
          <a:sx n="62" d="100"/>
          <a:sy n="62" d="100"/>
        </p:scale>
        <p:origin x="82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yley McGannon" userId="2483ce3c-20c5-4e6e-a052-bf8aec98e53d" providerId="ADAL" clId="{87E6A786-DB73-4091-8777-33568EA88D2C}"/>
    <pc:docChg chg="undo custSel addSld delSld modSld sldOrd modMainMaster">
      <pc:chgData name="Hayley McGannon" userId="2483ce3c-20c5-4e6e-a052-bf8aec98e53d" providerId="ADAL" clId="{87E6A786-DB73-4091-8777-33568EA88D2C}" dt="2025-11-11T15:49:49.622" v="3249"/>
      <pc:docMkLst>
        <pc:docMk/>
      </pc:docMkLst>
      <pc:sldChg chg="addSp delSp modSp mod modNotesTx">
        <pc:chgData name="Hayley McGannon" userId="2483ce3c-20c5-4e6e-a052-bf8aec98e53d" providerId="ADAL" clId="{87E6A786-DB73-4091-8777-33568EA88D2C}" dt="2025-11-11T15:49:49.622" v="3249"/>
        <pc:sldMkLst>
          <pc:docMk/>
          <pc:sldMk cId="713448462" sldId="256"/>
        </pc:sldMkLst>
        <pc:spChg chg="add mod">
          <ac:chgData name="Hayley McGannon" userId="2483ce3c-20c5-4e6e-a052-bf8aec98e53d" providerId="ADAL" clId="{87E6A786-DB73-4091-8777-33568EA88D2C}" dt="2025-11-11T15:49:49.622" v="3249"/>
          <ac:spMkLst>
            <pc:docMk/>
            <pc:sldMk cId="713448462" sldId="256"/>
            <ac:spMk id="3" creationId="{F9D01730-80DB-7C54-836A-11A65E9926BD}"/>
          </ac:spMkLst>
        </pc:spChg>
        <pc:spChg chg="add mod">
          <ac:chgData name="Hayley McGannon" userId="2483ce3c-20c5-4e6e-a052-bf8aec98e53d" providerId="ADAL" clId="{87E6A786-DB73-4091-8777-33568EA88D2C}" dt="2025-11-11T15:49:49.622" v="3249"/>
          <ac:spMkLst>
            <pc:docMk/>
            <pc:sldMk cId="713448462" sldId="256"/>
            <ac:spMk id="4" creationId="{4533DC44-726F-620B-1F6E-AD94CB84A853}"/>
          </ac:spMkLst>
        </pc:spChg>
        <pc:spChg chg="mod">
          <ac:chgData name="Hayley McGannon" userId="2483ce3c-20c5-4e6e-a052-bf8aec98e53d" providerId="ADAL" clId="{87E6A786-DB73-4091-8777-33568EA88D2C}" dt="2025-11-11T15:49:39.046" v="3248" actId="1076"/>
          <ac:spMkLst>
            <pc:docMk/>
            <pc:sldMk cId="713448462" sldId="256"/>
            <ac:spMk id="17" creationId="{AB8A289D-5478-0CC3-063F-1706454BE3D6}"/>
          </ac:spMkLst>
        </pc:spChg>
        <pc:spChg chg="mod">
          <ac:chgData name="Hayley McGannon" userId="2483ce3c-20c5-4e6e-a052-bf8aec98e53d" providerId="ADAL" clId="{87E6A786-DB73-4091-8777-33568EA88D2C}" dt="2025-11-11T15:49:39.046" v="3248" actId="1076"/>
          <ac:spMkLst>
            <pc:docMk/>
            <pc:sldMk cId="713448462" sldId="256"/>
            <ac:spMk id="19" creationId="{CCB08C9E-C938-CBE6-5455-C77571B52828}"/>
          </ac:spMkLst>
        </pc:spChg>
        <pc:spChg chg="mod">
          <ac:chgData name="Hayley McGannon" userId="2483ce3c-20c5-4e6e-a052-bf8aec98e53d" providerId="ADAL" clId="{87E6A786-DB73-4091-8777-33568EA88D2C}" dt="2025-11-11T15:49:39.046" v="3248" actId="1076"/>
          <ac:spMkLst>
            <pc:docMk/>
            <pc:sldMk cId="713448462" sldId="256"/>
            <ac:spMk id="20" creationId="{5551E0FA-EAA1-A6A1-E4F8-F8B4A3A0FBCD}"/>
          </ac:spMkLst>
        </pc:spChg>
        <pc:spChg chg="mod">
          <ac:chgData name="Hayley McGannon" userId="2483ce3c-20c5-4e6e-a052-bf8aec98e53d" providerId="ADAL" clId="{87E6A786-DB73-4091-8777-33568EA88D2C}" dt="2025-11-11T15:49:39.046" v="3248" actId="1076"/>
          <ac:spMkLst>
            <pc:docMk/>
            <pc:sldMk cId="713448462" sldId="256"/>
            <ac:spMk id="21" creationId="{320A7660-CBC7-04BA-C7B3-0D77A9F6327B}"/>
          </ac:spMkLst>
        </pc:spChg>
      </pc:sldChg>
      <pc:sldChg chg="addSp delSp modSp mod modNotesTx">
        <pc:chgData name="Hayley McGannon" userId="2483ce3c-20c5-4e6e-a052-bf8aec98e53d" providerId="ADAL" clId="{87E6A786-DB73-4091-8777-33568EA88D2C}" dt="2025-11-11T15:00:21.845" v="3237" actId="1076"/>
        <pc:sldMkLst>
          <pc:docMk/>
          <pc:sldMk cId="1223141914" sldId="257"/>
        </pc:sldMkLst>
        <pc:picChg chg="add mod">
          <ac:chgData name="Hayley McGannon" userId="2483ce3c-20c5-4e6e-a052-bf8aec98e53d" providerId="ADAL" clId="{87E6A786-DB73-4091-8777-33568EA88D2C}" dt="2025-11-11T15:00:21.845" v="3237" actId="1076"/>
          <ac:picMkLst>
            <pc:docMk/>
            <pc:sldMk cId="1223141914" sldId="257"/>
            <ac:picMk id="9" creationId="{0B6F0DCC-7622-E490-476A-3D38B994EB02}"/>
          </ac:picMkLst>
        </pc:picChg>
      </pc:sldChg>
      <pc:sldChg chg="addSp delSp modSp add mod modNotesTx">
        <pc:chgData name="Hayley McGannon" userId="2483ce3c-20c5-4e6e-a052-bf8aec98e53d" providerId="ADAL" clId="{87E6A786-DB73-4091-8777-33568EA88D2C}" dt="2025-11-11T15:00:16.335" v="3234" actId="1076"/>
        <pc:sldMkLst>
          <pc:docMk/>
          <pc:sldMk cId="1846294872" sldId="287"/>
        </pc:sldMkLst>
        <pc:spChg chg="mod">
          <ac:chgData name="Hayley McGannon" userId="2483ce3c-20c5-4e6e-a052-bf8aec98e53d" providerId="ADAL" clId="{87E6A786-DB73-4091-8777-33568EA88D2C}" dt="2025-11-11T14:58:02.544" v="3214" actId="14100"/>
          <ac:spMkLst>
            <pc:docMk/>
            <pc:sldMk cId="1846294872" sldId="287"/>
            <ac:spMk id="8" creationId="{569987AF-7236-FE91-5419-AE7421410187}"/>
          </ac:spMkLst>
        </pc:spChg>
        <pc:picChg chg="add mod">
          <ac:chgData name="Hayley McGannon" userId="2483ce3c-20c5-4e6e-a052-bf8aec98e53d" providerId="ADAL" clId="{87E6A786-DB73-4091-8777-33568EA88D2C}" dt="2025-11-11T15:00:16.335" v="3234" actId="1076"/>
          <ac:picMkLst>
            <pc:docMk/>
            <pc:sldMk cId="1846294872" sldId="287"/>
            <ac:picMk id="3" creationId="{EC61E02B-84DD-6B82-6AD6-F62549B51CD9}"/>
          </ac:picMkLst>
        </pc:picChg>
      </pc:sldChg>
      <pc:sldMasterChg chg="modSldLayout">
        <pc:chgData name="Hayley McGannon" userId="2483ce3c-20c5-4e6e-a052-bf8aec98e53d" providerId="ADAL" clId="{87E6A786-DB73-4091-8777-33568EA88D2C}" dt="2025-11-11T15:34:54.408" v="3243"/>
        <pc:sldMasterMkLst>
          <pc:docMk/>
          <pc:sldMasterMk cId="837636543" sldId="2147483648"/>
        </pc:sldMasterMkLst>
        <pc:sldLayoutChg chg="addSp delSp modSp mod">
          <pc:chgData name="Hayley McGannon" userId="2483ce3c-20c5-4e6e-a052-bf8aec98e53d" providerId="ADAL" clId="{87E6A786-DB73-4091-8777-33568EA88D2C}" dt="2025-11-11T15:34:39.053" v="3239"/>
          <pc:sldLayoutMkLst>
            <pc:docMk/>
            <pc:sldMasterMk cId="837636543" sldId="2147483648"/>
            <pc:sldLayoutMk cId="1351064841" sldId="2147483649"/>
          </pc:sldLayoutMkLst>
          <pc:spChg chg="add mod">
            <ac:chgData name="Hayley McGannon" userId="2483ce3c-20c5-4e6e-a052-bf8aec98e53d" providerId="ADAL" clId="{87E6A786-DB73-4091-8777-33568EA88D2C}" dt="2025-11-11T15:34:39.053" v="3239"/>
            <ac:spMkLst>
              <pc:docMk/>
              <pc:sldMasterMk cId="837636543" sldId="2147483648"/>
              <pc:sldLayoutMk cId="1351064841" sldId="2147483649"/>
              <ac:spMk id="2" creationId="{E3FC766D-526B-4D4A-BA6E-BB9C89AFB08F}"/>
            </ac:spMkLst>
          </pc:spChg>
          <pc:picChg chg="add mod">
            <ac:chgData name="Hayley McGannon" userId="2483ce3c-20c5-4e6e-a052-bf8aec98e53d" providerId="ADAL" clId="{87E6A786-DB73-4091-8777-33568EA88D2C}" dt="2025-11-11T15:34:39.053" v="3239"/>
            <ac:picMkLst>
              <pc:docMk/>
              <pc:sldMasterMk cId="837636543" sldId="2147483648"/>
              <pc:sldLayoutMk cId="1351064841" sldId="2147483649"/>
              <ac:picMk id="4" creationId="{46CCC955-0630-ADE9-0249-07C9930D51EB}"/>
            </ac:picMkLst>
          </pc:picChg>
        </pc:sldLayoutChg>
        <pc:sldLayoutChg chg="addSp delSp modSp mod">
          <pc:chgData name="Hayley McGannon" userId="2483ce3c-20c5-4e6e-a052-bf8aec98e53d" providerId="ADAL" clId="{87E6A786-DB73-4091-8777-33568EA88D2C}" dt="2025-11-11T15:34:54.408" v="3243"/>
          <pc:sldLayoutMkLst>
            <pc:docMk/>
            <pc:sldMasterMk cId="837636543" sldId="2147483648"/>
            <pc:sldLayoutMk cId="837565629" sldId="2147483650"/>
          </pc:sldLayoutMkLst>
          <pc:spChg chg="add mod">
            <ac:chgData name="Hayley McGannon" userId="2483ce3c-20c5-4e6e-a052-bf8aec98e53d" providerId="ADAL" clId="{87E6A786-DB73-4091-8777-33568EA88D2C}" dt="2025-11-11T15:34:49.367" v="3242"/>
            <ac:spMkLst>
              <pc:docMk/>
              <pc:sldMasterMk cId="837636543" sldId="2147483648"/>
              <pc:sldLayoutMk cId="837565629" sldId="2147483650"/>
              <ac:spMk id="2" creationId="{AB820C4B-AB1F-4829-7A93-BF56A44AED8F}"/>
            </ac:spMkLst>
          </pc:spChg>
          <pc:picChg chg="add mod">
            <ac:chgData name="Hayley McGannon" userId="2483ce3c-20c5-4e6e-a052-bf8aec98e53d" providerId="ADAL" clId="{87E6A786-DB73-4091-8777-33568EA88D2C}" dt="2025-11-11T15:34:54.408" v="3243"/>
            <ac:picMkLst>
              <pc:docMk/>
              <pc:sldMasterMk cId="837636543" sldId="2147483648"/>
              <pc:sldLayoutMk cId="837565629" sldId="2147483650"/>
              <ac:picMk id="4" creationId="{17A86F0B-F451-F1A7-F3AE-D5BC7161F6BF}"/>
            </ac:picMkLst>
          </pc:picChg>
        </pc:sldLayoutChg>
      </pc:sldMasterChg>
    </pc:docChg>
  </pc:docChgLst>
  <pc:docChgLst>
    <pc:chgData name="Beth Ortiz" userId="S::beth.ortiz@heart.org::d6f09b6e-4794-4c92-96ba-f48b3acd5eb3" providerId="AD" clId="Web-{75C48984-E078-B5F1-E177-2D96DF0E9960}"/>
    <pc:docChg chg="modSld">
      <pc:chgData name="Beth Ortiz" userId="S::beth.ortiz@heart.org::d6f09b6e-4794-4c92-96ba-f48b3acd5eb3" providerId="AD" clId="Web-{75C48984-E078-B5F1-E177-2D96DF0E9960}" dt="2025-12-09T16:43:27.986" v="0" actId="14100"/>
      <pc:docMkLst>
        <pc:docMk/>
      </pc:docMkLst>
      <pc:sldChg chg="modSp">
        <pc:chgData name="Beth Ortiz" userId="S::beth.ortiz@heart.org::d6f09b6e-4794-4c92-96ba-f48b3acd5eb3" providerId="AD" clId="Web-{75C48984-E078-B5F1-E177-2D96DF0E9960}" dt="2025-12-09T16:43:27.986" v="0" actId="14100"/>
        <pc:sldMkLst>
          <pc:docMk/>
          <pc:sldMk cId="194318670" sldId="259"/>
        </pc:sldMkLst>
        <pc:spChg chg="mod">
          <ac:chgData name="Beth Ortiz" userId="S::beth.ortiz@heart.org::d6f09b6e-4794-4c92-96ba-f48b3acd5eb3" providerId="AD" clId="Web-{75C48984-E078-B5F1-E177-2D96DF0E9960}" dt="2025-12-09T16:43:27.986" v="0" actId="14100"/>
          <ac:spMkLst>
            <pc:docMk/>
            <pc:sldMk cId="194318670" sldId="259"/>
            <ac:spMk id="7" creationId="{339C073E-08A6-9E3B-205C-91714F19053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16418-2EB0-491B-828F-E8D5166AA08F}" type="datetimeFigureOut">
              <a:rPr lang="en-US" smtClean="0"/>
              <a:t>12/19/2025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561B2-32BC-48BE-9671-9D4E2916961A}" type="slidenum">
              <a:rPr lang="en-US" smtClean="0"/>
              <a:t>‹#›</a:t>
            </a:fld>
            <a:endParaRPr lang="en-US"/>
          </a:p>
        </p:txBody>
      </p:sp>
    </p:spTree>
    <p:extLst>
      <p:ext uri="{BB962C8B-B14F-4D97-AF65-F5344CB8AC3E}">
        <p14:creationId xmlns:p14="http://schemas.microsoft.com/office/powerpoint/2010/main" val="351715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3561B2-32BC-48BE-9671-9D4E2916961A}" type="slidenum">
              <a:rPr lang="en-US" smtClean="0"/>
              <a:t>1</a:t>
            </a:fld>
            <a:endParaRPr lang="en-US"/>
          </a:p>
        </p:txBody>
      </p:sp>
    </p:spTree>
    <p:extLst>
      <p:ext uri="{BB962C8B-B14F-4D97-AF65-F5344CB8AC3E}">
        <p14:creationId xmlns:p14="http://schemas.microsoft.com/office/powerpoint/2010/main" val="3041663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SOURCE</a:t>
            </a:r>
          </a:p>
          <a:p>
            <a:r>
              <a:rPr lang="en-US" dirty="0"/>
              <a:t>https://www.heart.org/en/healthy-living/healthy-lifestyle/lifes-essential-8/how-to-control-cholesterol-fact-sheet</a:t>
            </a:r>
          </a:p>
        </p:txBody>
      </p:sp>
      <p:sp>
        <p:nvSpPr>
          <p:cNvPr id="4" name="Slide Number Placeholder 3"/>
          <p:cNvSpPr>
            <a:spLocks noGrp="1"/>
          </p:cNvSpPr>
          <p:nvPr>
            <p:ph type="sldNum" sz="quarter" idx="5"/>
          </p:nvPr>
        </p:nvSpPr>
        <p:spPr/>
        <p:txBody>
          <a:bodyPr/>
          <a:lstStyle/>
          <a:p>
            <a:fld id="{B53561B2-32BC-48BE-9671-9D4E2916961A}" type="slidenum">
              <a:rPr lang="en-US" smtClean="0"/>
              <a:t>2</a:t>
            </a:fld>
            <a:endParaRPr lang="en-US"/>
          </a:p>
        </p:txBody>
      </p:sp>
    </p:spTree>
    <p:extLst>
      <p:ext uri="{BB962C8B-B14F-4D97-AF65-F5344CB8AC3E}">
        <p14:creationId xmlns:p14="http://schemas.microsoft.com/office/powerpoint/2010/main" val="3172157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SOURCE</a:t>
            </a:r>
          </a:p>
          <a:p>
            <a:r>
              <a:rPr lang="en-US" dirty="0"/>
              <a:t>https://www.heart.org/en/healthy-living/healthy-lifestyle/lifes-essential-8/how-to-control-cholesterol-fact-sheet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53561B2-32BC-48BE-9671-9D4E2916961A}" type="slidenum">
              <a:rPr lang="en-US" smtClean="0"/>
              <a:t>3</a:t>
            </a:fld>
            <a:endParaRPr lang="en-US"/>
          </a:p>
        </p:txBody>
      </p:sp>
    </p:spTree>
    <p:extLst>
      <p:ext uri="{BB962C8B-B14F-4D97-AF65-F5344CB8AC3E}">
        <p14:creationId xmlns:p14="http://schemas.microsoft.com/office/powerpoint/2010/main" val="2136759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37FE8-273E-B9CB-A4C5-85FE38FAE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167CBD-EB36-8D07-4263-7679EC651C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77CAC6-3077-E768-AB64-869493E42228}"/>
              </a:ext>
            </a:extLst>
          </p:cNvPr>
          <p:cNvSpPr>
            <a:spLocks noGrp="1"/>
          </p:cNvSpPr>
          <p:nvPr>
            <p:ph type="body" idx="1"/>
          </p:nvPr>
        </p:nvSpPr>
        <p:spPr/>
        <p:txBody>
          <a:bodyPr/>
          <a:lstStyle/>
          <a:p>
            <a:r>
              <a:rPr lang="en-US" b="1" dirty="0"/>
              <a:t>SOURCE</a:t>
            </a:r>
          </a:p>
          <a:p>
            <a:r>
              <a:rPr lang="en-US" dirty="0"/>
              <a:t>https://www.heart.org/en/healthy-living/healthy-lifestyle/lifes-essential-8/how-to-control-cholesterol-fact-sheet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FF1ACB41-48D3-AC43-B403-A344979E09F0}"/>
              </a:ext>
            </a:extLst>
          </p:cNvPr>
          <p:cNvSpPr>
            <a:spLocks noGrp="1"/>
          </p:cNvSpPr>
          <p:nvPr>
            <p:ph type="sldNum" sz="quarter" idx="5"/>
          </p:nvPr>
        </p:nvSpPr>
        <p:spPr/>
        <p:txBody>
          <a:bodyPr/>
          <a:lstStyle/>
          <a:p>
            <a:fld id="{B53561B2-32BC-48BE-9671-9D4E2916961A}" type="slidenum">
              <a:rPr lang="en-US" smtClean="0"/>
              <a:t>4</a:t>
            </a:fld>
            <a:endParaRPr lang="en-US"/>
          </a:p>
        </p:txBody>
      </p:sp>
    </p:spTree>
    <p:extLst>
      <p:ext uri="{BB962C8B-B14F-4D97-AF65-F5344CB8AC3E}">
        <p14:creationId xmlns:p14="http://schemas.microsoft.com/office/powerpoint/2010/main" val="2451353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ABB58-FC4E-EC56-2D1F-DA7F3D95A6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BCF810-AA46-AFE6-75D4-DEC931EC3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CCC21-309A-1311-AC16-552249444645}"/>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https://www.heart.org/-/media/Healthy-Living-Files/LE8-Fact-Sheets/For-Kids/lifes_essential_8__for_kids_building_blocks.pdf?sc_lang=en</a:t>
            </a:r>
          </a:p>
        </p:txBody>
      </p:sp>
      <p:sp>
        <p:nvSpPr>
          <p:cNvPr id="4" name="Slide Number Placeholder 3">
            <a:extLst>
              <a:ext uri="{FF2B5EF4-FFF2-40B4-BE49-F238E27FC236}">
                <a16:creationId xmlns:a16="http://schemas.microsoft.com/office/drawing/2014/main" id="{E05DF977-84B5-4827-190C-63E81ABBBB73}"/>
              </a:ext>
            </a:extLst>
          </p:cNvPr>
          <p:cNvSpPr>
            <a:spLocks noGrp="1"/>
          </p:cNvSpPr>
          <p:nvPr>
            <p:ph type="sldNum" sz="quarter" idx="5"/>
          </p:nvPr>
        </p:nvSpPr>
        <p:spPr/>
        <p:txBody>
          <a:bodyPr/>
          <a:lstStyle/>
          <a:p>
            <a:fld id="{B53561B2-32BC-48BE-9671-9D4E2916961A}" type="slidenum">
              <a:rPr lang="en-US" smtClean="0"/>
              <a:t>5</a:t>
            </a:fld>
            <a:endParaRPr lang="en-US"/>
          </a:p>
        </p:txBody>
      </p:sp>
    </p:spTree>
    <p:extLst>
      <p:ext uri="{BB962C8B-B14F-4D97-AF65-F5344CB8AC3E}">
        <p14:creationId xmlns:p14="http://schemas.microsoft.com/office/powerpoint/2010/main" val="396942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https://www.heart.org/-/media/Healthy-Living-Files/LE8-Fact-Sheets/For-Kids/lifes_essential_8__for_kids_building_blocks.pdf?sc_lang=en</a:t>
            </a:r>
          </a:p>
        </p:txBody>
      </p:sp>
      <p:sp>
        <p:nvSpPr>
          <p:cNvPr id="4" name="Slide Number Placeholder 3"/>
          <p:cNvSpPr>
            <a:spLocks noGrp="1"/>
          </p:cNvSpPr>
          <p:nvPr>
            <p:ph type="sldNum" sz="quarter" idx="5"/>
          </p:nvPr>
        </p:nvSpPr>
        <p:spPr/>
        <p:txBody>
          <a:bodyPr/>
          <a:lstStyle/>
          <a:p>
            <a:fld id="{B53561B2-32BC-48BE-9671-9D4E2916961A}" type="slidenum">
              <a:rPr lang="en-US" smtClean="0"/>
              <a:t>6</a:t>
            </a:fld>
            <a:endParaRPr lang="en-US"/>
          </a:p>
        </p:txBody>
      </p:sp>
    </p:spTree>
    <p:extLst>
      <p:ext uri="{BB962C8B-B14F-4D97-AF65-F5344CB8AC3E}">
        <p14:creationId xmlns:p14="http://schemas.microsoft.com/office/powerpoint/2010/main" val="1991565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6063C-9A14-40E8-C2B0-A8CE2EC2B9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33D0B3-44FE-B528-41CE-108C3466D4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1458C4-DC5B-C0F5-4130-D9FE77B1697C}"/>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https://www.heart.org/-/media/Healthy-Living-Files/LE8-Fact-Sheets/For-Kids/lifes_essential_8__for_kids_building_blocks.pdf?sc_lang=en</a:t>
            </a:r>
          </a:p>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C919642-8A67-07F3-B37E-961225217FCA}"/>
              </a:ext>
            </a:extLst>
          </p:cNvPr>
          <p:cNvSpPr>
            <a:spLocks noGrp="1"/>
          </p:cNvSpPr>
          <p:nvPr>
            <p:ph type="sldNum" sz="quarter" idx="5"/>
          </p:nvPr>
        </p:nvSpPr>
        <p:spPr/>
        <p:txBody>
          <a:bodyPr/>
          <a:lstStyle/>
          <a:p>
            <a:fld id="{B53561B2-32BC-48BE-9671-9D4E2916961A}" type="slidenum">
              <a:rPr lang="en-US" smtClean="0"/>
              <a:t>7</a:t>
            </a:fld>
            <a:endParaRPr lang="en-US"/>
          </a:p>
        </p:txBody>
      </p:sp>
    </p:spTree>
    <p:extLst>
      <p:ext uri="{BB962C8B-B14F-4D97-AF65-F5344CB8AC3E}">
        <p14:creationId xmlns:p14="http://schemas.microsoft.com/office/powerpoint/2010/main" val="1788325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1AF69-00EC-5360-930F-5606894596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75027B-8BD2-9CE6-B88F-A5E1C3818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33F5E8-A89D-9DDA-507A-62CC202ED1C8}"/>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https://www.heart.org/-/media/Healthy-Living-Files/LE8-Fact-Sheets/For-Kids/lifes_essential_8__for_kids_building_blocks.pdf?sc_lang=en</a:t>
            </a:r>
          </a:p>
        </p:txBody>
      </p:sp>
      <p:sp>
        <p:nvSpPr>
          <p:cNvPr id="4" name="Slide Number Placeholder 3">
            <a:extLst>
              <a:ext uri="{FF2B5EF4-FFF2-40B4-BE49-F238E27FC236}">
                <a16:creationId xmlns:a16="http://schemas.microsoft.com/office/drawing/2014/main" id="{5ECDF9D7-074D-D866-C1FC-802299141FB3}"/>
              </a:ext>
            </a:extLst>
          </p:cNvPr>
          <p:cNvSpPr>
            <a:spLocks noGrp="1"/>
          </p:cNvSpPr>
          <p:nvPr>
            <p:ph type="sldNum" sz="quarter" idx="5"/>
          </p:nvPr>
        </p:nvSpPr>
        <p:spPr/>
        <p:txBody>
          <a:bodyPr/>
          <a:lstStyle/>
          <a:p>
            <a:fld id="{B53561B2-32BC-48BE-9671-9D4E2916961A}" type="slidenum">
              <a:rPr lang="en-US" smtClean="0"/>
              <a:t>8</a:t>
            </a:fld>
            <a:endParaRPr lang="en-US"/>
          </a:p>
        </p:txBody>
      </p:sp>
    </p:spTree>
    <p:extLst>
      <p:ext uri="{BB962C8B-B14F-4D97-AF65-F5344CB8AC3E}">
        <p14:creationId xmlns:p14="http://schemas.microsoft.com/office/powerpoint/2010/main" val="4186365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33C18-4803-8516-6D05-C5735B7F59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2B18F3-7E08-2923-6932-F756FDE7DB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54168C-934B-FE08-716F-0EA7EFE06719}"/>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https://www.heart.org/-/media/Files/Health-Topics/Answers-by-Heart/How-Can-I-Improve-Cholesterol.pdf</a:t>
            </a:r>
          </a:p>
        </p:txBody>
      </p:sp>
      <p:sp>
        <p:nvSpPr>
          <p:cNvPr id="4" name="Slide Number Placeholder 3">
            <a:extLst>
              <a:ext uri="{FF2B5EF4-FFF2-40B4-BE49-F238E27FC236}">
                <a16:creationId xmlns:a16="http://schemas.microsoft.com/office/drawing/2014/main" id="{329B27D2-DD8E-F929-CCEF-BEB3B14920ED}"/>
              </a:ext>
            </a:extLst>
          </p:cNvPr>
          <p:cNvSpPr>
            <a:spLocks noGrp="1"/>
          </p:cNvSpPr>
          <p:nvPr>
            <p:ph type="sldNum" sz="quarter" idx="5"/>
          </p:nvPr>
        </p:nvSpPr>
        <p:spPr/>
        <p:txBody>
          <a:bodyPr/>
          <a:lstStyle/>
          <a:p>
            <a:fld id="{B53561B2-32BC-48BE-9671-9D4E2916961A}" type="slidenum">
              <a:rPr lang="en-US" smtClean="0"/>
              <a:t>9</a:t>
            </a:fld>
            <a:endParaRPr lang="en-US"/>
          </a:p>
        </p:txBody>
      </p:sp>
    </p:spTree>
    <p:extLst>
      <p:ext uri="{BB962C8B-B14F-4D97-AF65-F5344CB8AC3E}">
        <p14:creationId xmlns:p14="http://schemas.microsoft.com/office/powerpoint/2010/main" val="4169889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D429A-BE62-50D4-0D8E-0FBF62386C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5B5361-7C46-F844-00ED-7F99939922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FD3390-C0AD-23FE-6756-367A644DFE13}"/>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https://www.heart.org/-/media/Files/Health-Topics/Answers-by-Heart/How-Can-I-Improve-Cholesterol.pdf</a:t>
            </a:r>
          </a:p>
        </p:txBody>
      </p:sp>
      <p:sp>
        <p:nvSpPr>
          <p:cNvPr id="4" name="Slide Number Placeholder 3">
            <a:extLst>
              <a:ext uri="{FF2B5EF4-FFF2-40B4-BE49-F238E27FC236}">
                <a16:creationId xmlns:a16="http://schemas.microsoft.com/office/drawing/2014/main" id="{FBC2B818-89C8-CBAA-0D06-6C1031659A9D}"/>
              </a:ext>
            </a:extLst>
          </p:cNvPr>
          <p:cNvSpPr>
            <a:spLocks noGrp="1"/>
          </p:cNvSpPr>
          <p:nvPr>
            <p:ph type="sldNum" sz="quarter" idx="5"/>
          </p:nvPr>
        </p:nvSpPr>
        <p:spPr/>
        <p:txBody>
          <a:bodyPr/>
          <a:lstStyle/>
          <a:p>
            <a:fld id="{B53561B2-32BC-48BE-9671-9D4E2916961A}" type="slidenum">
              <a:rPr lang="en-US" smtClean="0"/>
              <a:t>10</a:t>
            </a:fld>
            <a:endParaRPr lang="en-US"/>
          </a:p>
        </p:txBody>
      </p:sp>
    </p:spTree>
    <p:extLst>
      <p:ext uri="{BB962C8B-B14F-4D97-AF65-F5344CB8AC3E}">
        <p14:creationId xmlns:p14="http://schemas.microsoft.com/office/powerpoint/2010/main" val="756524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F195E-0A6C-D981-BF40-4E5FA39680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EE278B-350A-13FE-6579-38260536C3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B0AB72-6297-C71D-F577-6640FB286A4A}"/>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https://www.heart.org/-/media/Files/Health-Topics/Answers-by-Heart/How-Can-I-Improve-Cholesterol.pdf</a:t>
            </a:r>
          </a:p>
        </p:txBody>
      </p:sp>
      <p:sp>
        <p:nvSpPr>
          <p:cNvPr id="4" name="Slide Number Placeholder 3">
            <a:extLst>
              <a:ext uri="{FF2B5EF4-FFF2-40B4-BE49-F238E27FC236}">
                <a16:creationId xmlns:a16="http://schemas.microsoft.com/office/drawing/2014/main" id="{8DD092BF-C389-942B-A889-83FB336C4B4E}"/>
              </a:ext>
            </a:extLst>
          </p:cNvPr>
          <p:cNvSpPr>
            <a:spLocks noGrp="1"/>
          </p:cNvSpPr>
          <p:nvPr>
            <p:ph type="sldNum" sz="quarter" idx="5"/>
          </p:nvPr>
        </p:nvSpPr>
        <p:spPr/>
        <p:txBody>
          <a:bodyPr/>
          <a:lstStyle/>
          <a:p>
            <a:fld id="{B53561B2-32BC-48BE-9671-9D4E2916961A}" type="slidenum">
              <a:rPr lang="en-US" smtClean="0"/>
              <a:t>11</a:t>
            </a:fld>
            <a:endParaRPr lang="en-US"/>
          </a:p>
        </p:txBody>
      </p:sp>
    </p:spTree>
    <p:extLst>
      <p:ext uri="{BB962C8B-B14F-4D97-AF65-F5344CB8AC3E}">
        <p14:creationId xmlns:p14="http://schemas.microsoft.com/office/powerpoint/2010/main" val="932619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3561B2-32BC-48BE-9671-9D4E2916961A}" type="slidenum">
              <a:rPr lang="en-US" smtClean="0"/>
              <a:t>12</a:t>
            </a:fld>
            <a:endParaRPr lang="en-US"/>
          </a:p>
        </p:txBody>
      </p:sp>
    </p:spTree>
    <p:extLst>
      <p:ext uri="{BB962C8B-B14F-4D97-AF65-F5344CB8AC3E}">
        <p14:creationId xmlns:p14="http://schemas.microsoft.com/office/powerpoint/2010/main" val="13099181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E3FC766D-526B-4D4A-BA6E-BB9C89AFB08F}"/>
              </a:ext>
            </a:extLst>
          </p:cNvPr>
          <p:cNvSpPr/>
          <p:nvPr userDrawn="1"/>
        </p:nvSpPr>
        <p:spPr>
          <a:xfrm rot="5400000">
            <a:off x="569343" y="-569344"/>
            <a:ext cx="3226279" cy="4364966"/>
          </a:xfrm>
          <a:prstGeom prst="rtTriangle">
            <a:avLst/>
          </a:prstGeom>
          <a:solidFill>
            <a:srgbClr val="C00000"/>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6CCC955-0630-ADE9-0249-07C9930D51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7618" y="198406"/>
            <a:ext cx="2074364" cy="1121435"/>
          </a:xfrm>
          <a:prstGeom prst="rect">
            <a:avLst/>
          </a:prstGeom>
        </p:spPr>
      </p:pic>
    </p:spTree>
    <p:extLst>
      <p:ext uri="{BB962C8B-B14F-4D97-AF65-F5344CB8AC3E}">
        <p14:creationId xmlns:p14="http://schemas.microsoft.com/office/powerpoint/2010/main" val="1351064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820C4B-AB1F-4829-7A93-BF56A44AED8F}"/>
              </a:ext>
            </a:extLst>
          </p:cNvPr>
          <p:cNvSpPr/>
          <p:nvPr userDrawn="1"/>
        </p:nvSpPr>
        <p:spPr>
          <a:xfrm>
            <a:off x="0" y="0"/>
            <a:ext cx="12192000" cy="974785"/>
          </a:xfrm>
          <a:prstGeom prst="rect">
            <a:avLst/>
          </a:prstGeom>
          <a:solidFill>
            <a:srgbClr val="CF222B"/>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white heart with a black background&#10;&#10;AI-generated content may be incorrect.">
            <a:extLst>
              <a:ext uri="{FF2B5EF4-FFF2-40B4-BE49-F238E27FC236}">
                <a16:creationId xmlns:a16="http://schemas.microsoft.com/office/drawing/2014/main" id="{17A86F0B-F451-F1A7-F3AE-D5BC7161F6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4485" y="112874"/>
            <a:ext cx="1385523" cy="749036"/>
          </a:xfrm>
          <a:prstGeom prst="rect">
            <a:avLst/>
          </a:prstGeom>
        </p:spPr>
      </p:pic>
    </p:spTree>
    <p:extLst>
      <p:ext uri="{BB962C8B-B14F-4D97-AF65-F5344CB8AC3E}">
        <p14:creationId xmlns:p14="http://schemas.microsoft.com/office/powerpoint/2010/main" val="83756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6F94-CF80-B608-FE40-BFCEA2C11C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F2A80E-207F-EFC0-373B-8464B03FFF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83A95B-D432-FCE8-A076-958EADA4A26F}"/>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CAF1ADD7-BC89-6CE4-5D50-9C46ACBA8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8A9AE-D1DE-D85C-05DD-4AF61226F1BB}"/>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966552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7B37-02CF-F5F0-FA45-CFFB5BDA2F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9380FA-5741-8A53-3797-B7E560E2E3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35AFA9-B381-D78D-05B4-5648A4E98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854CA6-3DAB-76F6-E5F7-EFFC5FA2CDCC}"/>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CA548F53-2BE2-6B6E-44A8-B82C99D60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F73847-4E03-B590-6D8A-8B1AC49499AD}"/>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49001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08E2-DA1C-4C60-81FF-9581BE4E14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F92D2E-ECEF-AC74-D5D4-A4091A10F0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48DB3D-FB5F-D776-2A2E-125302E9D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D61498-C172-A6BF-31C8-B6EA6A495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369198-C394-278E-DFE4-9B3ED92981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2FA705-ADC5-F980-06A7-884C298D042E}"/>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8" name="Footer Placeholder 7">
            <a:extLst>
              <a:ext uri="{FF2B5EF4-FFF2-40B4-BE49-F238E27FC236}">
                <a16:creationId xmlns:a16="http://schemas.microsoft.com/office/drawing/2014/main" id="{AE63577A-AF52-C022-A876-D17C6FAA23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43E310-52E0-4EFF-50CD-C19A2A94C3A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452764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4F4-616D-4D58-D0F4-E3714376DA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7507AA-FF5D-B2ED-8924-A2CCC15DD9F0}"/>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4" name="Footer Placeholder 3">
            <a:extLst>
              <a:ext uri="{FF2B5EF4-FFF2-40B4-BE49-F238E27FC236}">
                <a16:creationId xmlns:a16="http://schemas.microsoft.com/office/drawing/2014/main" id="{0441E61C-7339-3D88-494A-634ECF27DA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46CCC7-6C1F-DE7C-208E-FF612AE10AB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34983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79261C-1324-9F44-296D-C4F12877F2F0}"/>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3" name="Footer Placeholder 2">
            <a:extLst>
              <a:ext uri="{FF2B5EF4-FFF2-40B4-BE49-F238E27FC236}">
                <a16:creationId xmlns:a16="http://schemas.microsoft.com/office/drawing/2014/main" id="{6A3167C6-AE19-46BE-1F2D-06D3CF847B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32F8A7-ECAA-D9FD-8EFC-00E0D6973354}"/>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980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0098-E8D0-4BB8-2704-883787B20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EDA963-74E7-4D14-A74B-624B659C06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835561-91B2-26AF-D904-B2BE84686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D27B1-94A7-6490-E05C-3407530CF719}"/>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C1735EDB-DAEF-0F7C-2E42-64D5188A49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D78DC5-D9B2-9F74-A33F-C096FB1E065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95586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6E04-7AEC-4C4D-E567-39D3E942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19FAD2-36C1-E20E-AB36-FA7304CDD4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059624-3639-1344-C422-5E7A8F6BF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E59592-FE07-DBE1-BBDA-349601971221}"/>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1BD4ED31-F686-F5EC-20FF-D958CA86C8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4E9C20-10A5-B0ED-2650-7C0977DCFF1F}"/>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3572228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339A-57D4-5A23-CEF7-3DC6B72A3E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97AB53-517F-E86F-F568-BBE1A7EC3B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019565-636B-009A-A901-4457599A2818}"/>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5604E8EC-34D0-C970-AF03-E0CB9383DE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648EB-B949-57B3-DA55-39F438B97A3A}"/>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53618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ABF5E0-4FE2-780C-0E23-A8653B5E8E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4BFA57-0638-AF08-6353-8416524B6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A6B3C-E5CC-FC07-4881-67E76C01000A}"/>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32F30C02-C3CE-209D-8DF7-A24978249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EB9922-B8D6-FD49-EE97-86950A3BF1E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82402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4EAAB1-81BF-DE6A-B446-BDC7D6AFF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9E1943-7C08-2FA7-09DC-94FB1BF5D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E0254-5373-EA91-F1A9-2CD441D017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2902F378-ABCE-AEA5-83AE-2A0708D0B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37CEB5-6D4A-96DA-5496-D649100DB8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7774E3-EDB0-449C-AF99-09C7E3FE844F}" type="slidenum">
              <a:rPr lang="en-US" smtClean="0"/>
              <a:t>‹#›</a:t>
            </a:fld>
            <a:endParaRPr lang="en-US"/>
          </a:p>
        </p:txBody>
      </p:sp>
    </p:spTree>
    <p:extLst>
      <p:ext uri="{BB962C8B-B14F-4D97-AF65-F5344CB8AC3E}">
        <p14:creationId xmlns:p14="http://schemas.microsoft.com/office/powerpoint/2010/main" val="83763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fe's Essential 8™ for Kids">
            <a:extLst>
              <a:ext uri="{FF2B5EF4-FFF2-40B4-BE49-F238E27FC236}">
                <a16:creationId xmlns:a16="http://schemas.microsoft.com/office/drawing/2014/main" id="{27F900D5-0D41-C261-A171-276547A90B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5870" y="250591"/>
            <a:ext cx="3080389" cy="1566598"/>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6">
            <a:extLst>
              <a:ext uri="{FF2B5EF4-FFF2-40B4-BE49-F238E27FC236}">
                <a16:creationId xmlns:a16="http://schemas.microsoft.com/office/drawing/2014/main" id="{AB8A289D-5478-0CC3-063F-1706454BE3D6}"/>
              </a:ext>
            </a:extLst>
          </p:cNvPr>
          <p:cNvSpPr txBox="1">
            <a:spLocks noGrp="1"/>
          </p:cNvSpPr>
          <p:nvPr>
            <p:ph type="title" idx="4294967295"/>
          </p:nvPr>
        </p:nvSpPr>
        <p:spPr>
          <a:xfrm>
            <a:off x="-330839" y="2288481"/>
            <a:ext cx="11181274" cy="14773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Building Blocks:</a:t>
            </a:r>
            <a:endParaRPr kumimoji="0" lang="en-US" sz="9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20" name="TextBox 19">
            <a:extLst>
              <a:ext uri="{FF2B5EF4-FFF2-40B4-BE49-F238E27FC236}">
                <a16:creationId xmlns:a16="http://schemas.microsoft.com/office/drawing/2014/main" id="{5551E0FA-EAA1-A6A1-E4F8-F8B4A3A0FBCD}"/>
              </a:ext>
            </a:extLst>
          </p:cNvPr>
          <p:cNvSpPr txBox="1"/>
          <p:nvPr/>
        </p:nvSpPr>
        <p:spPr>
          <a:xfrm>
            <a:off x="-330839" y="3630978"/>
            <a:ext cx="11043424" cy="830997"/>
          </a:xfrm>
          <a:prstGeom prst="rect">
            <a:avLst/>
          </a:prstGeom>
          <a:noFill/>
        </p:spPr>
        <p:txBody>
          <a:bodyPr wrap="square" rtlCol="0">
            <a:spAutoFit/>
          </a:bodyPr>
          <a:lstStyle/>
          <a:p>
            <a:pPr algn="r"/>
            <a:r>
              <a:rPr lang="en-US" sz="4700" b="1" dirty="0">
                <a:latin typeface="Lub Dub Medium" panose="020B0603030403020204" pitchFamily="34" charset="0"/>
              </a:rPr>
              <a:t>Cholesterol and Your Body</a:t>
            </a:r>
            <a:endParaRPr lang="en-US" sz="4700" dirty="0">
              <a:latin typeface="Lub Dub Medium" panose="020B0603030403020204" pitchFamily="34" charset="0"/>
            </a:endParaRPr>
          </a:p>
        </p:txBody>
      </p:sp>
      <p:sp>
        <p:nvSpPr>
          <p:cNvPr id="19" name="Rectangle 18">
            <a:extLst>
              <a:ext uri="{FF2B5EF4-FFF2-40B4-BE49-F238E27FC236}">
                <a16:creationId xmlns:a16="http://schemas.microsoft.com/office/drawing/2014/main" id="{CCB08C9E-C938-CBE6-5455-C77571B52828}"/>
              </a:ext>
              <a:ext uri="{C183D7F6-B498-43B3-948B-1728B52AA6E4}">
                <adec:decorative xmlns:adec="http://schemas.microsoft.com/office/drawing/2017/decorative" val="1"/>
              </a:ext>
            </a:extLst>
          </p:cNvPr>
          <p:cNvSpPr/>
          <p:nvPr/>
        </p:nvSpPr>
        <p:spPr>
          <a:xfrm>
            <a:off x="-1" y="4489545"/>
            <a:ext cx="10712586" cy="652232"/>
          </a:xfrm>
          <a:prstGeom prst="rect">
            <a:avLst/>
          </a:prstGeom>
          <a:solidFill>
            <a:srgbClr val="CF222B"/>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20A7660-CBC7-04BA-C7B3-0D77A9F6327B}"/>
              </a:ext>
            </a:extLst>
          </p:cNvPr>
          <p:cNvSpPr txBox="1"/>
          <p:nvPr/>
        </p:nvSpPr>
        <p:spPr>
          <a:xfrm>
            <a:off x="9956" y="4497780"/>
            <a:ext cx="10503348" cy="584775"/>
          </a:xfrm>
          <a:prstGeom prst="rect">
            <a:avLst/>
          </a:prstGeom>
          <a:noFill/>
        </p:spPr>
        <p:txBody>
          <a:bodyPr wrap="square" rtlCol="0">
            <a:spAutoFit/>
          </a:bodyPr>
          <a:lstStyle/>
          <a:p>
            <a:pPr algn="r"/>
            <a:r>
              <a:rPr lang="en-US" sz="3200" b="1" i="1" dirty="0">
                <a:solidFill>
                  <a:schemeClr val="bg1"/>
                </a:solidFill>
                <a:latin typeface="Lub Dub Medium" panose="020B0603030403020204" pitchFamily="34" charset="0"/>
              </a:rPr>
              <a:t>From the American Heart Association</a:t>
            </a:r>
            <a:endParaRPr lang="en-US" sz="3200" dirty="0">
              <a:solidFill>
                <a:schemeClr val="bg1"/>
              </a:solidFill>
              <a:latin typeface="Lub Dub Medium" panose="020B0603030403020204" pitchFamily="34" charset="0"/>
            </a:endParaRPr>
          </a:p>
        </p:txBody>
      </p:sp>
      <p:sp>
        <p:nvSpPr>
          <p:cNvPr id="3" name="TextBox 2">
            <a:extLst>
              <a:ext uri="{FF2B5EF4-FFF2-40B4-BE49-F238E27FC236}">
                <a16:creationId xmlns:a16="http://schemas.microsoft.com/office/drawing/2014/main" id="{F9D01730-80DB-7C54-836A-11A65E9926BD}"/>
              </a:ext>
            </a:extLst>
          </p:cNvPr>
          <p:cNvSpPr txBox="1"/>
          <p:nvPr/>
        </p:nvSpPr>
        <p:spPr>
          <a:xfrm>
            <a:off x="5061902" y="5314319"/>
            <a:ext cx="2068195" cy="307777"/>
          </a:xfrm>
          <a:prstGeom prst="rect">
            <a:avLst/>
          </a:prstGeom>
          <a:noFill/>
        </p:spPr>
        <p:txBody>
          <a:bodyPr wrap="none" rtlCol="0">
            <a:spAutoFit/>
          </a:bodyPr>
          <a:lstStyle/>
          <a:p>
            <a:r>
              <a:rPr lang="en-US" sz="1400" dirty="0">
                <a:latin typeface="Lub Dub Medium" panose="020B0603030403020204" pitchFamily="34" charset="0"/>
              </a:rPr>
              <a:t>Locally Sponsored by</a:t>
            </a:r>
          </a:p>
        </p:txBody>
      </p:sp>
      <p:sp>
        <p:nvSpPr>
          <p:cNvPr id="4" name="Rectangle 3">
            <a:extLst>
              <a:ext uri="{FF2B5EF4-FFF2-40B4-BE49-F238E27FC236}">
                <a16:creationId xmlns:a16="http://schemas.microsoft.com/office/drawing/2014/main" id="{4533DC44-726F-620B-1F6E-AD94CB84A853}"/>
              </a:ext>
              <a:ext uri="{C183D7F6-B498-43B3-948B-1728B52AA6E4}">
                <adec:decorative xmlns:adec="http://schemas.microsoft.com/office/drawing/2017/decorative" val="1"/>
              </a:ext>
            </a:extLst>
          </p:cNvPr>
          <p:cNvSpPr/>
          <p:nvPr/>
        </p:nvSpPr>
        <p:spPr>
          <a:xfrm>
            <a:off x="5299657" y="5755907"/>
            <a:ext cx="1592684" cy="567031"/>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44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C35F06-96A7-87C0-127F-9E1EF861A936}"/>
              </a:ext>
            </a:extLst>
          </p:cNvPr>
          <p:cNvSpPr txBox="1">
            <a:spLocks noGrp="1"/>
          </p:cNvSpPr>
          <p:nvPr>
            <p:ph type="title" idx="4294967295"/>
          </p:nvPr>
        </p:nvSpPr>
        <p:spPr>
          <a:xfrm>
            <a:off x="418142" y="1306836"/>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What is Cholesterol?</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C85B303-9826-D89C-EA4E-CD928B2DBCDE}"/>
              </a:ext>
            </a:extLst>
          </p:cNvPr>
          <p:cNvSpPr txBox="1"/>
          <p:nvPr/>
        </p:nvSpPr>
        <p:spPr>
          <a:xfrm>
            <a:off x="418142" y="2242657"/>
            <a:ext cx="5454757" cy="279781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Cholesterol is a fat-like substance that comes from two sources: food and your body.</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It is only found in foods from animal sources.</a:t>
            </a:r>
          </a:p>
        </p:txBody>
      </p:sp>
      <p:pic>
        <p:nvPicPr>
          <p:cNvPr id="9" name="Picture 8" descr="Low to High Cholesterol meter with blood vessels.">
            <a:extLst>
              <a:ext uri="{FF2B5EF4-FFF2-40B4-BE49-F238E27FC236}">
                <a16:creationId xmlns:a16="http://schemas.microsoft.com/office/drawing/2014/main" id="{0B6F0DCC-7622-E490-476A-3D38B994EB02}"/>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908" y="2110781"/>
            <a:ext cx="5592658" cy="3861973"/>
          </a:xfrm>
          <a:prstGeom prst="rect">
            <a:avLst/>
          </a:prstGeom>
        </p:spPr>
      </p:pic>
    </p:spTree>
    <p:extLst>
      <p:ext uri="{BB962C8B-B14F-4D97-AF65-F5344CB8AC3E}">
        <p14:creationId xmlns:p14="http://schemas.microsoft.com/office/powerpoint/2010/main" val="122314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E84C8-AA2B-B579-5083-EA622126641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ECBD9C3-F43C-CFA0-5E4A-DE110F11A531}"/>
              </a:ext>
            </a:extLst>
          </p:cNvPr>
          <p:cNvSpPr txBox="1">
            <a:spLocks noGrp="1"/>
          </p:cNvSpPr>
          <p:nvPr>
            <p:ph type="title" idx="4294967295"/>
          </p:nvPr>
        </p:nvSpPr>
        <p:spPr>
          <a:xfrm>
            <a:off x="305020" y="1241539"/>
            <a:ext cx="1162931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Why Is Controlling Cholesterol Important?</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7" name="TextBox 6">
            <a:extLst>
              <a:ext uri="{FF2B5EF4-FFF2-40B4-BE49-F238E27FC236}">
                <a16:creationId xmlns:a16="http://schemas.microsoft.com/office/drawing/2014/main" id="{339C073E-08A6-9E3B-205C-91714F190539}"/>
              </a:ext>
            </a:extLst>
          </p:cNvPr>
          <p:cNvSpPr txBox="1"/>
          <p:nvPr/>
        </p:nvSpPr>
        <p:spPr>
          <a:xfrm>
            <a:off x="305020" y="2083616"/>
            <a:ext cx="5690647" cy="4193584"/>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b="1" dirty="0">
                <a:latin typeface="Lub Dub Medium" panose="020B0603030403020204" pitchFamily="34" charset="0"/>
              </a:rPr>
              <a:t>High cholesterol can affect your heart and brain health. It can lead to heart disease.</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It can also increase the risk of some types of dementia, like Alzheimer’s disease.</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There are two types of cholesterol: HDL and LDL. HDL helps keep LDL from sticking to artery walls. This reduces plaque buildup and lowers the risk of heart disease and stroke.</a:t>
            </a:r>
          </a:p>
        </p:txBody>
      </p:sp>
      <p:pic>
        <p:nvPicPr>
          <p:cNvPr id="5" name="Picture 4" descr="HDL = Good&#10;High-density lipoprotein is known as &quot;good&quot; cholesterol.&#10;&#10;LDL=Bad&#10;Low-density lipoprotein is known as &quot;bad&quot; cholesterol.">
            <a:extLst>
              <a:ext uri="{FF2B5EF4-FFF2-40B4-BE49-F238E27FC236}">
                <a16:creationId xmlns:a16="http://schemas.microsoft.com/office/drawing/2014/main" id="{036659C6-4109-5953-31E7-B780C93FFE60}"/>
              </a:ext>
            </a:extLst>
          </p:cNvPr>
          <p:cNvPicPr>
            <a:picLocks noChangeAspect="1"/>
          </p:cNvPicPr>
          <p:nvPr/>
        </p:nvPicPr>
        <p:blipFill>
          <a:blip r:embed="rId3"/>
          <a:stretch>
            <a:fillRect/>
          </a:stretch>
        </p:blipFill>
        <p:spPr>
          <a:xfrm>
            <a:off x="6119677" y="2823939"/>
            <a:ext cx="5938667" cy="2328889"/>
          </a:xfrm>
          <a:prstGeom prst="rect">
            <a:avLst/>
          </a:prstGeom>
        </p:spPr>
      </p:pic>
    </p:spTree>
    <p:extLst>
      <p:ext uri="{BB962C8B-B14F-4D97-AF65-F5344CB8AC3E}">
        <p14:creationId xmlns:p14="http://schemas.microsoft.com/office/powerpoint/2010/main" val="194318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61EE4-5772-E4FE-B7AD-C979E5B0D9D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EB2243-BF57-2937-D14B-CA4D36007CBF}"/>
              </a:ext>
            </a:extLst>
          </p:cNvPr>
          <p:cNvSpPr txBox="1">
            <a:spLocks noGrp="1"/>
          </p:cNvSpPr>
          <p:nvPr>
            <p:ph type="title" idx="4294967295"/>
          </p:nvPr>
        </p:nvSpPr>
        <p:spPr>
          <a:xfrm>
            <a:off x="305020" y="1113523"/>
            <a:ext cx="1162931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How to Control Cholesterol</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pic>
        <p:nvPicPr>
          <p:cNvPr id="3" name="Picture 2" descr="EAT SMART &#10;Eat meals with lots of vegetables, fruits, whole grains, beans, nuts, and lean proteins like fish and seafood. Limit sugary foods and drinks, red meats, processed meats, salty snacks, and foods that are highly processed. ">
            <a:extLst>
              <a:ext uri="{FF2B5EF4-FFF2-40B4-BE49-F238E27FC236}">
                <a16:creationId xmlns:a16="http://schemas.microsoft.com/office/drawing/2014/main" id="{BD3F37FD-1973-9EBB-B3A4-51C86406843B}"/>
              </a:ext>
            </a:extLst>
          </p:cNvPr>
          <p:cNvPicPr>
            <a:picLocks noChangeAspect="1"/>
          </p:cNvPicPr>
          <p:nvPr/>
        </p:nvPicPr>
        <p:blipFill>
          <a:blip r:embed="rId3"/>
          <a:srcRect l="6160" r="11994"/>
          <a:stretch>
            <a:fillRect/>
          </a:stretch>
        </p:blipFill>
        <p:spPr>
          <a:xfrm>
            <a:off x="597251" y="1998472"/>
            <a:ext cx="3337090" cy="2257740"/>
          </a:xfrm>
          <a:prstGeom prst="rect">
            <a:avLst/>
          </a:prstGeom>
        </p:spPr>
      </p:pic>
      <p:pic>
        <p:nvPicPr>
          <p:cNvPr id="12" name="Picture 11" descr="KNOW YOUR FATS &#10;The fats you eat can affect your cholesterol numbers. Replace saturated fats like butter and whole dairy products with healthy fats. Healthy fats include olive oil, fatty fish, nuts and eggs. ">
            <a:extLst>
              <a:ext uri="{FF2B5EF4-FFF2-40B4-BE49-F238E27FC236}">
                <a16:creationId xmlns:a16="http://schemas.microsoft.com/office/drawing/2014/main" id="{42E58DD9-F776-F118-EA28-1D994F83B585}"/>
              </a:ext>
            </a:extLst>
          </p:cNvPr>
          <p:cNvPicPr>
            <a:picLocks noChangeAspect="1"/>
          </p:cNvPicPr>
          <p:nvPr/>
        </p:nvPicPr>
        <p:blipFill>
          <a:blip r:embed="rId4"/>
          <a:stretch>
            <a:fillRect/>
          </a:stretch>
        </p:blipFill>
        <p:spPr>
          <a:xfrm>
            <a:off x="4362208" y="2150893"/>
            <a:ext cx="3467584" cy="1952898"/>
          </a:xfrm>
          <a:prstGeom prst="rect">
            <a:avLst/>
          </a:prstGeom>
        </p:spPr>
      </p:pic>
      <p:pic>
        <p:nvPicPr>
          <p:cNvPr id="10" name="Picture 9" descr="MOVE MORE &#10;Exercise can help lower cholesterol numbers. It can also improve your mood and clear your mind. ">
            <a:extLst>
              <a:ext uri="{FF2B5EF4-FFF2-40B4-BE49-F238E27FC236}">
                <a16:creationId xmlns:a16="http://schemas.microsoft.com/office/drawing/2014/main" id="{259E4A1D-77B7-EB65-CED5-C45F1F0381DD}"/>
              </a:ext>
            </a:extLst>
          </p:cNvPr>
          <p:cNvPicPr>
            <a:picLocks noChangeAspect="1"/>
          </p:cNvPicPr>
          <p:nvPr/>
        </p:nvPicPr>
        <p:blipFill>
          <a:blip r:embed="rId5"/>
          <a:stretch>
            <a:fillRect/>
          </a:stretch>
        </p:blipFill>
        <p:spPr>
          <a:xfrm>
            <a:off x="8413259" y="2341420"/>
            <a:ext cx="3038899" cy="1571844"/>
          </a:xfrm>
          <a:prstGeom prst="rect">
            <a:avLst/>
          </a:prstGeom>
        </p:spPr>
      </p:pic>
      <p:pic>
        <p:nvPicPr>
          <p:cNvPr id="14" name="Picture 13" descr="NO NICOTINE &#10;Smoking lowers good HDL cholesterol. It also increases your risk of heart disease and affects your brain health. ">
            <a:extLst>
              <a:ext uri="{FF2B5EF4-FFF2-40B4-BE49-F238E27FC236}">
                <a16:creationId xmlns:a16="http://schemas.microsoft.com/office/drawing/2014/main" id="{959AB8CD-A202-45CE-CDC5-8EE50C6606A2}"/>
              </a:ext>
            </a:extLst>
          </p:cNvPr>
          <p:cNvPicPr>
            <a:picLocks noChangeAspect="1"/>
          </p:cNvPicPr>
          <p:nvPr/>
        </p:nvPicPr>
        <p:blipFill>
          <a:blip r:embed="rId6"/>
          <a:stretch>
            <a:fillRect/>
          </a:stretch>
        </p:blipFill>
        <p:spPr>
          <a:xfrm>
            <a:off x="2448965" y="4683631"/>
            <a:ext cx="3391373" cy="1638529"/>
          </a:xfrm>
          <a:prstGeom prst="rect">
            <a:avLst/>
          </a:prstGeom>
        </p:spPr>
      </p:pic>
      <p:pic>
        <p:nvPicPr>
          <p:cNvPr id="16" name="Picture 15" descr="TAKE MEDICATION AS DIRECTED &#10;Taking your medicine is important. Medicines like statins, or others, can help you control your cholesterol numbers. ">
            <a:extLst>
              <a:ext uri="{FF2B5EF4-FFF2-40B4-BE49-F238E27FC236}">
                <a16:creationId xmlns:a16="http://schemas.microsoft.com/office/drawing/2014/main" id="{8C6BDBE8-177C-57F2-D0EA-373E80347D2F}"/>
              </a:ext>
            </a:extLst>
          </p:cNvPr>
          <p:cNvPicPr>
            <a:picLocks noChangeAspect="1"/>
          </p:cNvPicPr>
          <p:nvPr/>
        </p:nvPicPr>
        <p:blipFill>
          <a:blip r:embed="rId7"/>
          <a:stretch>
            <a:fillRect/>
          </a:stretch>
        </p:blipFill>
        <p:spPr>
          <a:xfrm>
            <a:off x="6246873" y="4683631"/>
            <a:ext cx="3391374" cy="1654103"/>
          </a:xfrm>
          <a:prstGeom prst="rect">
            <a:avLst/>
          </a:prstGeom>
        </p:spPr>
      </p:pic>
    </p:spTree>
    <p:extLst>
      <p:ext uri="{BB962C8B-B14F-4D97-AF65-F5344CB8AC3E}">
        <p14:creationId xmlns:p14="http://schemas.microsoft.com/office/powerpoint/2010/main" val="2330569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9CE10-41DB-3189-69C9-AAB3A15688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72FC7F-E0E5-DABD-9029-3EAF780131A2}"/>
              </a:ext>
            </a:extLst>
          </p:cNvPr>
          <p:cNvSpPr txBox="1">
            <a:spLocks noGrp="1"/>
          </p:cNvSpPr>
          <p:nvPr>
            <p:ph type="title" idx="4294967295"/>
          </p:nvPr>
        </p:nvSpPr>
        <p:spPr>
          <a:xfrm>
            <a:off x="239209" y="1257787"/>
            <a:ext cx="3944529"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How to Talk to Kids About Cholesterol</a:t>
            </a:r>
          </a:p>
        </p:txBody>
      </p:sp>
      <p:pic>
        <p:nvPicPr>
          <p:cNvPr id="8" name="Picture 7">
            <a:extLst>
              <a:ext uri="{FF2B5EF4-FFF2-40B4-BE49-F238E27FC236}">
                <a16:creationId xmlns:a16="http://schemas.microsoft.com/office/drawing/2014/main" id="{C6689016-F74C-9E9D-A365-085F8068839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b="4695"/>
          <a:stretch>
            <a:fillRect/>
          </a:stretch>
        </p:blipFill>
        <p:spPr>
          <a:xfrm>
            <a:off x="448629" y="2273450"/>
            <a:ext cx="4810385" cy="4584550"/>
          </a:xfrm>
          <a:prstGeom prst="rect">
            <a:avLst/>
          </a:prstGeom>
        </p:spPr>
      </p:pic>
      <p:pic>
        <p:nvPicPr>
          <p:cNvPr id="10" name="Decorative Box 1">
            <a:extLst>
              <a:ext uri="{FF2B5EF4-FFF2-40B4-BE49-F238E27FC236}">
                <a16:creationId xmlns:a16="http://schemas.microsoft.com/office/drawing/2014/main" id="{F546DD32-94C1-9458-5A76-12B4D7610BAE}"/>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3677339" y="680382"/>
            <a:ext cx="3936453" cy="3027932"/>
          </a:xfrm>
          <a:prstGeom prst="rect">
            <a:avLst/>
          </a:prstGeom>
        </p:spPr>
      </p:pic>
      <p:sp>
        <p:nvSpPr>
          <p:cNvPr id="13" name="TextBox 12">
            <a:extLst>
              <a:ext uri="{FF2B5EF4-FFF2-40B4-BE49-F238E27FC236}">
                <a16:creationId xmlns:a16="http://schemas.microsoft.com/office/drawing/2014/main" id="{9FA5FF3E-9411-8B3A-7FE0-BE1AE8B68683}"/>
              </a:ext>
            </a:extLst>
          </p:cNvPr>
          <p:cNvSpPr txBox="1"/>
          <p:nvPr/>
        </p:nvSpPr>
        <p:spPr>
          <a:xfrm>
            <a:off x="4423901" y="1314623"/>
            <a:ext cx="2394010" cy="1323439"/>
          </a:xfrm>
          <a:prstGeom prst="rect">
            <a:avLst/>
          </a:prstGeom>
          <a:noFill/>
        </p:spPr>
        <p:txBody>
          <a:bodyPr wrap="square">
            <a:spAutoFit/>
          </a:bodyPr>
          <a:lstStyle/>
          <a:p>
            <a:r>
              <a:rPr lang="en-US" sz="1600" dirty="0">
                <a:latin typeface="Lub Dub Medium" panose="020B0603030403020204" pitchFamily="34" charset="0"/>
              </a:rPr>
              <a:t>Cholesterol is a type of fat that travels through our blood to different parts of our body.</a:t>
            </a:r>
          </a:p>
        </p:txBody>
      </p:sp>
      <p:pic>
        <p:nvPicPr>
          <p:cNvPr id="11" name="Decorative Box 2">
            <a:extLst>
              <a:ext uri="{FF2B5EF4-FFF2-40B4-BE49-F238E27FC236}">
                <a16:creationId xmlns:a16="http://schemas.microsoft.com/office/drawing/2014/main" id="{5E9C01EF-1278-7810-9A1C-AC927AA2475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6479042" y="522342"/>
            <a:ext cx="5566772" cy="3312314"/>
          </a:xfrm>
          <a:prstGeom prst="rect">
            <a:avLst/>
          </a:prstGeom>
        </p:spPr>
      </p:pic>
      <p:sp>
        <p:nvSpPr>
          <p:cNvPr id="3" name="TextBox 2">
            <a:extLst>
              <a:ext uri="{FF2B5EF4-FFF2-40B4-BE49-F238E27FC236}">
                <a16:creationId xmlns:a16="http://schemas.microsoft.com/office/drawing/2014/main" id="{C17B467B-3C8E-71F1-7211-87842A4ED301}"/>
              </a:ext>
            </a:extLst>
          </p:cNvPr>
          <p:cNvSpPr txBox="1"/>
          <p:nvPr/>
        </p:nvSpPr>
        <p:spPr>
          <a:xfrm>
            <a:off x="7473367" y="1289521"/>
            <a:ext cx="3578555" cy="1323439"/>
          </a:xfrm>
          <a:prstGeom prst="rect">
            <a:avLst/>
          </a:prstGeom>
          <a:noFill/>
        </p:spPr>
        <p:txBody>
          <a:bodyPr wrap="square">
            <a:spAutoFit/>
          </a:bodyPr>
          <a:lstStyle/>
          <a:p>
            <a:r>
              <a:rPr lang="en-US" sz="1600" dirty="0">
                <a:latin typeface="Lub Dub Medium" panose="020B0603030403020204" pitchFamily="34" charset="0"/>
              </a:rPr>
              <a:t>Our bodies make cholesterol, but we also get it from some of the foods we eat. It is found in food that comes from animals, like chicken or cheese.</a:t>
            </a:r>
          </a:p>
        </p:txBody>
      </p:sp>
      <p:pic>
        <p:nvPicPr>
          <p:cNvPr id="14" name="Decorative Box 3">
            <a:extLst>
              <a:ext uri="{FF2B5EF4-FFF2-40B4-BE49-F238E27FC236}">
                <a16:creationId xmlns:a16="http://schemas.microsoft.com/office/drawing/2014/main" id="{DAB59C60-9103-7534-AC13-9C8DD408672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4202572" y="2582090"/>
            <a:ext cx="5706524" cy="4584549"/>
          </a:xfrm>
          <a:prstGeom prst="rect">
            <a:avLst/>
          </a:prstGeom>
        </p:spPr>
      </p:pic>
      <p:sp>
        <p:nvSpPr>
          <p:cNvPr id="5" name="TextBox 4">
            <a:extLst>
              <a:ext uri="{FF2B5EF4-FFF2-40B4-BE49-F238E27FC236}">
                <a16:creationId xmlns:a16="http://schemas.microsoft.com/office/drawing/2014/main" id="{AE3BA786-9530-E713-475F-BC4D786A267C}"/>
              </a:ext>
            </a:extLst>
          </p:cNvPr>
          <p:cNvSpPr txBox="1"/>
          <p:nvPr/>
        </p:nvSpPr>
        <p:spPr>
          <a:xfrm>
            <a:off x="5203099" y="3501715"/>
            <a:ext cx="3809858" cy="2062103"/>
          </a:xfrm>
          <a:prstGeom prst="rect">
            <a:avLst/>
          </a:prstGeom>
          <a:noFill/>
        </p:spPr>
        <p:txBody>
          <a:bodyPr wrap="square">
            <a:spAutoFit/>
          </a:bodyPr>
          <a:lstStyle/>
          <a:p>
            <a:r>
              <a:rPr lang="en-US" sz="1600" dirty="0">
                <a:latin typeface="Lub Dub Medium" panose="020B0603030403020204" pitchFamily="34" charset="0"/>
              </a:rPr>
              <a:t>Imagine cholesterol as little tiny workers that help build and repair our cells. Cells are the building blocks of our bodies. But just like with toys or treats, too much cholesterol isn’t good for us. It’s like having too many workers in one place and things start to get messy!</a:t>
            </a:r>
            <a:endParaRPr lang="en-US" sz="1600" kern="1200" dirty="0">
              <a:solidFill>
                <a:schemeClr val="tx1"/>
              </a:solidFill>
              <a:effectLst/>
              <a:latin typeface="Lub Dub Medium" panose="020B0603030403020204" pitchFamily="34" charset="0"/>
            </a:endParaRPr>
          </a:p>
        </p:txBody>
      </p:sp>
      <p:pic>
        <p:nvPicPr>
          <p:cNvPr id="4" name="Decorative Box 4">
            <a:extLst>
              <a:ext uri="{FF2B5EF4-FFF2-40B4-BE49-F238E27FC236}">
                <a16:creationId xmlns:a16="http://schemas.microsoft.com/office/drawing/2014/main" id="{84D07913-5DEC-908E-2C48-71AAAC25CCC8}"/>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8635919" y="2743256"/>
            <a:ext cx="3965920" cy="4717735"/>
          </a:xfrm>
          <a:prstGeom prst="rect">
            <a:avLst/>
          </a:prstGeom>
        </p:spPr>
      </p:pic>
      <p:sp>
        <p:nvSpPr>
          <p:cNvPr id="12" name="TextBox 11">
            <a:extLst>
              <a:ext uri="{FF2B5EF4-FFF2-40B4-BE49-F238E27FC236}">
                <a16:creationId xmlns:a16="http://schemas.microsoft.com/office/drawing/2014/main" id="{31CB2482-0945-DF8B-9CF7-6EA0BB969BBC}"/>
              </a:ext>
            </a:extLst>
          </p:cNvPr>
          <p:cNvSpPr txBox="1"/>
          <p:nvPr/>
        </p:nvSpPr>
        <p:spPr>
          <a:xfrm>
            <a:off x="9321042" y="3734999"/>
            <a:ext cx="2668825" cy="2062103"/>
          </a:xfrm>
          <a:prstGeom prst="rect">
            <a:avLst/>
          </a:prstGeom>
          <a:noFill/>
        </p:spPr>
        <p:txBody>
          <a:bodyPr wrap="square">
            <a:spAutoFit/>
          </a:bodyPr>
          <a:lstStyle/>
          <a:p>
            <a:r>
              <a:rPr lang="en-US" sz="1600" dirty="0">
                <a:latin typeface="Lub Dub Medium" panose="020B0603030403020204" pitchFamily="34" charset="0"/>
              </a:rPr>
              <a:t>That’s why it’s so important we eat healthy foods to make sure we have healthy cholesterol! We can also have healthy cholesterol by being active and drinking water.</a:t>
            </a:r>
          </a:p>
        </p:txBody>
      </p:sp>
    </p:spTree>
    <p:extLst>
      <p:ext uri="{BB962C8B-B14F-4D97-AF65-F5344CB8AC3E}">
        <p14:creationId xmlns:p14="http://schemas.microsoft.com/office/powerpoint/2010/main" val="2657613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93BB6-EC93-5EF5-B94F-B58F62E9865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CF0BC2-85E1-B064-F642-8A040E5044C9}"/>
              </a:ext>
            </a:extLst>
          </p:cNvPr>
          <p:cNvSpPr txBox="1">
            <a:spLocks noGrp="1"/>
          </p:cNvSpPr>
          <p:nvPr>
            <p:ph type="title" idx="4294967295"/>
          </p:nvPr>
        </p:nvSpPr>
        <p:spPr>
          <a:xfrm>
            <a:off x="281343" y="1210368"/>
            <a:ext cx="1162931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Cholesterol Levels in Kids</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8" name="TextBox 7">
            <a:extLst>
              <a:ext uri="{FF2B5EF4-FFF2-40B4-BE49-F238E27FC236}">
                <a16:creationId xmlns:a16="http://schemas.microsoft.com/office/drawing/2014/main" id="{F3690237-3895-D599-DE6D-5B54B7C89EE5}"/>
              </a:ext>
            </a:extLst>
          </p:cNvPr>
          <p:cNvSpPr txBox="1"/>
          <p:nvPr/>
        </p:nvSpPr>
        <p:spPr>
          <a:xfrm>
            <a:off x="226118" y="1999269"/>
            <a:ext cx="7491418" cy="445981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Children with high cholesterol are usually healthy and have no symptoms.</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Screening is important! The only way to know if your child has high cholesterol is to be screened.</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Talk to your pediatrician. Kids should have their cholesterol checked at least once between 9-11 years old and again between 17-21 years old. </a:t>
            </a:r>
          </a:p>
        </p:txBody>
      </p:sp>
      <p:pic>
        <p:nvPicPr>
          <p:cNvPr id="2" name="Picture 1" descr="An illustration of two blood vessels comparing normal and high cholesterol levels.">
            <a:extLst>
              <a:ext uri="{FF2B5EF4-FFF2-40B4-BE49-F238E27FC236}">
                <a16:creationId xmlns:a16="http://schemas.microsoft.com/office/drawing/2014/main" id="{52AFDA32-181B-8C40-3C05-335C08CB8EFD}"/>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7580034" y="1918254"/>
            <a:ext cx="4683484" cy="4683484"/>
          </a:xfrm>
          <a:prstGeom prst="rect">
            <a:avLst/>
          </a:prstGeom>
        </p:spPr>
      </p:pic>
    </p:spTree>
    <p:extLst>
      <p:ext uri="{BB962C8B-B14F-4D97-AF65-F5344CB8AC3E}">
        <p14:creationId xmlns:p14="http://schemas.microsoft.com/office/powerpoint/2010/main" val="902680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F4048-E288-40FA-452A-3F19E64700D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9E0369D-655B-BBA5-3082-26D29EC672F8}"/>
              </a:ext>
            </a:extLst>
          </p:cNvPr>
          <p:cNvSpPr txBox="1">
            <a:spLocks noGrp="1"/>
          </p:cNvSpPr>
          <p:nvPr>
            <p:ph type="title" idx="4294967295"/>
          </p:nvPr>
        </p:nvSpPr>
        <p:spPr>
          <a:xfrm>
            <a:off x="281343" y="1320853"/>
            <a:ext cx="1162931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High Cholesterol Levels</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8" name="TextBox 7">
            <a:extLst>
              <a:ext uri="{FF2B5EF4-FFF2-40B4-BE49-F238E27FC236}">
                <a16:creationId xmlns:a16="http://schemas.microsoft.com/office/drawing/2014/main" id="{569987AF-7236-FE91-5419-AE7421410187}"/>
              </a:ext>
            </a:extLst>
          </p:cNvPr>
          <p:cNvSpPr txBox="1"/>
          <p:nvPr/>
        </p:nvSpPr>
        <p:spPr>
          <a:xfrm>
            <a:off x="226118" y="2030091"/>
            <a:ext cx="6196716" cy="445981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If someone’s cholesterol levels are too high, a doctor might suggest medicine or changes in what they eat to help keep them in a healthy range.</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Your pediatrician can help you create a plan for your child. Follow the plan and discuss any concerns you might have with them!</a:t>
            </a:r>
          </a:p>
        </p:txBody>
      </p:sp>
      <p:pic>
        <p:nvPicPr>
          <p:cNvPr id="3" name="Picture 2" descr="Low to High Cholesterol meter with blood vessels.">
            <a:extLst>
              <a:ext uri="{FF2B5EF4-FFF2-40B4-BE49-F238E27FC236}">
                <a16:creationId xmlns:a16="http://schemas.microsoft.com/office/drawing/2014/main" id="{EC61E02B-84DD-6B82-6AD6-F62549B51CD9}"/>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t="9317" b="20090"/>
          <a:stretch>
            <a:fillRect/>
          </a:stretch>
        </p:blipFill>
        <p:spPr>
          <a:xfrm>
            <a:off x="6690939" y="2382029"/>
            <a:ext cx="4975005" cy="3511995"/>
          </a:xfrm>
          <a:prstGeom prst="rect">
            <a:avLst/>
          </a:prstGeom>
        </p:spPr>
      </p:pic>
    </p:spTree>
    <p:extLst>
      <p:ext uri="{BB962C8B-B14F-4D97-AF65-F5344CB8AC3E}">
        <p14:creationId xmlns:p14="http://schemas.microsoft.com/office/powerpoint/2010/main" val="1846294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92D8B-DA84-A422-A060-B6977391117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81D8FBA-3AE6-1B50-75BA-A7DD08FEC274}"/>
              </a:ext>
            </a:extLst>
          </p:cNvPr>
          <p:cNvSpPr txBox="1">
            <a:spLocks noGrp="1"/>
          </p:cNvSpPr>
          <p:nvPr>
            <p:ph type="title" idx="4294967295"/>
          </p:nvPr>
        </p:nvSpPr>
        <p:spPr>
          <a:xfrm>
            <a:off x="226118" y="1249932"/>
            <a:ext cx="1162931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Familial Hypercholesterolemia</a:t>
            </a:r>
          </a:p>
        </p:txBody>
      </p:sp>
      <p:sp>
        <p:nvSpPr>
          <p:cNvPr id="8" name="TextBox 7">
            <a:extLst>
              <a:ext uri="{FF2B5EF4-FFF2-40B4-BE49-F238E27FC236}">
                <a16:creationId xmlns:a16="http://schemas.microsoft.com/office/drawing/2014/main" id="{91902BDC-9371-B83D-5959-4F3172380D27}"/>
              </a:ext>
            </a:extLst>
          </p:cNvPr>
          <p:cNvSpPr txBox="1"/>
          <p:nvPr/>
        </p:nvSpPr>
        <p:spPr>
          <a:xfrm>
            <a:off x="226118" y="2030091"/>
            <a:ext cx="6037522" cy="390581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Medicine is usually needed if you have Familial Hypercholesterolemia (FH), which is when your body has a hard time recycling your LDL cholesterol.</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FH is hereditary, meaning it is passed on to you from one or both parents.</a:t>
            </a:r>
          </a:p>
        </p:txBody>
      </p:sp>
      <p:pic>
        <p:nvPicPr>
          <p:cNvPr id="5" name="Picture 4">
            <a:extLst>
              <a:ext uri="{FF2B5EF4-FFF2-40B4-BE49-F238E27FC236}">
                <a16:creationId xmlns:a16="http://schemas.microsoft.com/office/drawing/2014/main" id="{A2663BAD-D3C2-736B-02E9-BF9CB44EFAF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3392" y="2233270"/>
            <a:ext cx="4702600" cy="3803218"/>
          </a:xfrm>
          <a:prstGeom prst="rect">
            <a:avLst/>
          </a:prstGeom>
        </p:spPr>
      </p:pic>
    </p:spTree>
    <p:extLst>
      <p:ext uri="{BB962C8B-B14F-4D97-AF65-F5344CB8AC3E}">
        <p14:creationId xmlns:p14="http://schemas.microsoft.com/office/powerpoint/2010/main" val="187840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44AEB-AABC-4241-CF3A-B2CEE054DB1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975E06E-BFD1-BA20-5CCD-384471C22F11}"/>
              </a:ext>
            </a:extLst>
          </p:cNvPr>
          <p:cNvSpPr txBox="1">
            <a:spLocks noGrp="1"/>
          </p:cNvSpPr>
          <p:nvPr>
            <p:ph type="title" idx="4294967295"/>
          </p:nvPr>
        </p:nvSpPr>
        <p:spPr>
          <a:xfrm>
            <a:off x="312530" y="1240788"/>
            <a:ext cx="1162931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What To Eat if You Have High Cholesterol</a:t>
            </a:r>
          </a:p>
        </p:txBody>
      </p:sp>
      <p:sp>
        <p:nvSpPr>
          <p:cNvPr id="12" name="TextBox 11">
            <a:extLst>
              <a:ext uri="{FF2B5EF4-FFF2-40B4-BE49-F238E27FC236}">
                <a16:creationId xmlns:a16="http://schemas.microsoft.com/office/drawing/2014/main" id="{11A9AD93-FCAC-A14D-52FA-92016A237402}"/>
              </a:ext>
            </a:extLst>
          </p:cNvPr>
          <p:cNvSpPr txBox="1"/>
          <p:nvPr/>
        </p:nvSpPr>
        <p:spPr>
          <a:xfrm>
            <a:off x="312530" y="1948674"/>
            <a:ext cx="7970300" cy="4655249"/>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b="1" dirty="0">
                <a:latin typeface="Lub Dub Medium" panose="020B0603030403020204" pitchFamily="34" charset="0"/>
              </a:rPr>
              <a:t>Fruits and vegetables</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Whole grains</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Fat-free and low-fat milk products or plant-based milk alternatives (oat, soy, or almond milk fortified with vitamins A and D)</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Skinless poultry and lean meats</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Fatty fish such as salmon, trout, albacore tuna and sardines</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Beans, peas, lentils, quinoa, tofu, nuts and seeds</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Nontropical vegetable oils like canola, corn, olive, or safflower oils</a:t>
            </a:r>
          </a:p>
        </p:txBody>
      </p:sp>
      <p:grpSp>
        <p:nvGrpSpPr>
          <p:cNvPr id="13" name="Group 12">
            <a:extLst>
              <a:ext uri="{FF2B5EF4-FFF2-40B4-BE49-F238E27FC236}">
                <a16:creationId xmlns:a16="http://schemas.microsoft.com/office/drawing/2014/main" id="{58F3B49B-8BB5-B31A-5AE7-C4C44A84CCA5}"/>
              </a:ext>
              <a:ext uri="{C183D7F6-B498-43B3-948B-1728B52AA6E4}">
                <adec:decorative xmlns:adec="http://schemas.microsoft.com/office/drawing/2017/decorative" val="1"/>
              </a:ext>
            </a:extLst>
          </p:cNvPr>
          <p:cNvGrpSpPr/>
          <p:nvPr/>
        </p:nvGrpSpPr>
        <p:grpSpPr>
          <a:xfrm>
            <a:off x="8619524" y="2675116"/>
            <a:ext cx="3070642" cy="2942096"/>
            <a:chOff x="5682820" y="1552867"/>
            <a:chExt cx="6052065" cy="4680281"/>
          </a:xfrm>
        </p:grpSpPr>
        <p:pic>
          <p:nvPicPr>
            <p:cNvPr id="14" name="Picture 13">
              <a:extLst>
                <a:ext uri="{FF2B5EF4-FFF2-40B4-BE49-F238E27FC236}">
                  <a16:creationId xmlns:a16="http://schemas.microsoft.com/office/drawing/2014/main" id="{D0D75FE8-B390-B348-AE1A-61FBF7ED827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9607" y="1860965"/>
              <a:ext cx="1245278" cy="4220484"/>
            </a:xfrm>
            <a:prstGeom prst="rect">
              <a:avLst/>
            </a:prstGeom>
          </p:spPr>
        </p:pic>
        <p:pic>
          <p:nvPicPr>
            <p:cNvPr id="15" name="Picture 14">
              <a:extLst>
                <a:ext uri="{FF2B5EF4-FFF2-40B4-BE49-F238E27FC236}">
                  <a16:creationId xmlns:a16="http://schemas.microsoft.com/office/drawing/2014/main" id="{EEC7BDC4-1785-583B-F80A-DDB1C30B871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2513" y="1569871"/>
              <a:ext cx="2093775" cy="2401336"/>
            </a:xfrm>
            <a:prstGeom prst="rect">
              <a:avLst/>
            </a:prstGeom>
          </p:spPr>
        </p:pic>
        <p:pic>
          <p:nvPicPr>
            <p:cNvPr id="16" name="Picture 15">
              <a:extLst>
                <a:ext uri="{FF2B5EF4-FFF2-40B4-BE49-F238E27FC236}">
                  <a16:creationId xmlns:a16="http://schemas.microsoft.com/office/drawing/2014/main" id="{9E704917-F6FC-B4CD-A869-EEBAD6925A2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49963" y="4343110"/>
              <a:ext cx="4246056" cy="1890038"/>
            </a:xfrm>
            <a:prstGeom prst="rect">
              <a:avLst/>
            </a:prstGeom>
          </p:spPr>
        </p:pic>
        <p:pic>
          <p:nvPicPr>
            <p:cNvPr id="17" name="Picture 16">
              <a:extLst>
                <a:ext uri="{FF2B5EF4-FFF2-40B4-BE49-F238E27FC236}">
                  <a16:creationId xmlns:a16="http://schemas.microsoft.com/office/drawing/2014/main" id="{21F090CB-83FC-2974-4EF0-52716BF08177}"/>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82820" y="1552867"/>
              <a:ext cx="2284628" cy="2995924"/>
            </a:xfrm>
            <a:prstGeom prst="rect">
              <a:avLst/>
            </a:prstGeom>
          </p:spPr>
        </p:pic>
      </p:grpSp>
    </p:spTree>
    <p:extLst>
      <p:ext uri="{BB962C8B-B14F-4D97-AF65-F5344CB8AC3E}">
        <p14:creationId xmlns:p14="http://schemas.microsoft.com/office/powerpoint/2010/main" val="3275468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89319-D7E0-DC1E-4F41-A6149161DE0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DE3194C-E572-C0DD-26CB-4267B94CB6C6}"/>
              </a:ext>
            </a:extLst>
          </p:cNvPr>
          <p:cNvSpPr txBox="1">
            <a:spLocks noGrp="1"/>
          </p:cNvSpPr>
          <p:nvPr>
            <p:ph type="title" idx="4294967295"/>
          </p:nvPr>
        </p:nvSpPr>
        <p:spPr>
          <a:xfrm>
            <a:off x="312530" y="1180836"/>
            <a:ext cx="1162931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What To Avoid if You Have High Cholesterol</a:t>
            </a:r>
          </a:p>
        </p:txBody>
      </p:sp>
      <p:sp>
        <p:nvSpPr>
          <p:cNvPr id="12" name="TextBox 11">
            <a:extLst>
              <a:ext uri="{FF2B5EF4-FFF2-40B4-BE49-F238E27FC236}">
                <a16:creationId xmlns:a16="http://schemas.microsoft.com/office/drawing/2014/main" id="{DD90AC71-C1AB-A7C2-7B89-3A46F4746B15}"/>
              </a:ext>
            </a:extLst>
          </p:cNvPr>
          <p:cNvSpPr txBox="1"/>
          <p:nvPr/>
        </p:nvSpPr>
        <p:spPr>
          <a:xfrm>
            <a:off x="312530" y="1936827"/>
            <a:ext cx="9691006" cy="419890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b="1" dirty="0">
                <a:latin typeface="Lub Dub Medium" panose="020B0603030403020204" pitchFamily="34" charset="0"/>
              </a:rPr>
              <a:t>Foods with a lot of sodium (salt)</a:t>
            </a:r>
          </a:p>
          <a:p>
            <a:pPr marL="342900" indent="-342900">
              <a:lnSpc>
                <a:spcPct val="150000"/>
              </a:lnSpc>
              <a:buFont typeface="Arial" panose="020B0604020202020204" pitchFamily="34" charset="0"/>
              <a:buChar char="•"/>
            </a:pPr>
            <a:r>
              <a:rPr lang="en-US" b="1" dirty="0">
                <a:latin typeface="Lub Dub Medium" panose="020B0603030403020204" pitchFamily="34" charset="0"/>
              </a:rPr>
              <a:t>Sweets and sugar-sweetened beverages</a:t>
            </a:r>
          </a:p>
          <a:p>
            <a:pPr marL="342900" indent="-342900">
              <a:lnSpc>
                <a:spcPct val="150000"/>
              </a:lnSpc>
              <a:buFont typeface="Arial" panose="020B0604020202020204" pitchFamily="34" charset="0"/>
              <a:buChar char="•"/>
            </a:pPr>
            <a:r>
              <a:rPr lang="en-US" b="1" dirty="0">
                <a:latin typeface="Lub Dub Medium" panose="020B0603030403020204" pitchFamily="34" charset="0"/>
              </a:rPr>
              <a:t>Red meats and fatty meats that aren’t trimmed</a:t>
            </a:r>
          </a:p>
          <a:p>
            <a:pPr marL="342900" indent="-342900">
              <a:lnSpc>
                <a:spcPct val="150000"/>
              </a:lnSpc>
              <a:buFont typeface="Arial" panose="020B0604020202020204" pitchFamily="34" charset="0"/>
              <a:buChar char="•"/>
            </a:pPr>
            <a:r>
              <a:rPr lang="en-US" b="1" dirty="0">
                <a:latin typeface="Lub Dub Medium" panose="020B0603030403020204" pitchFamily="34" charset="0"/>
              </a:rPr>
              <a:t>Processed meats such as bologna, salami and sausage</a:t>
            </a:r>
          </a:p>
          <a:p>
            <a:pPr marL="342900" indent="-342900">
              <a:lnSpc>
                <a:spcPct val="150000"/>
              </a:lnSpc>
              <a:buFont typeface="Arial" panose="020B0604020202020204" pitchFamily="34" charset="0"/>
              <a:buChar char="•"/>
            </a:pPr>
            <a:r>
              <a:rPr lang="en-US" b="1" dirty="0">
                <a:latin typeface="Lub Dub Medium" panose="020B0603030403020204" pitchFamily="34" charset="0"/>
              </a:rPr>
              <a:t>Full-fat dairy products such as whole-milk, cream, ice cream, butter and cheese</a:t>
            </a:r>
          </a:p>
          <a:p>
            <a:pPr marL="342900" indent="-342900">
              <a:lnSpc>
                <a:spcPct val="150000"/>
              </a:lnSpc>
              <a:buFont typeface="Arial" panose="020B0604020202020204" pitchFamily="34" charset="0"/>
              <a:buChar char="•"/>
            </a:pPr>
            <a:r>
              <a:rPr lang="en-US" b="1" dirty="0">
                <a:latin typeface="Lub Dub Medium" panose="020B0603030403020204" pitchFamily="34" charset="0"/>
              </a:rPr>
              <a:t>Baked goods made with saturated and trans fats such as donuts, cakes and cookies</a:t>
            </a:r>
          </a:p>
          <a:p>
            <a:pPr marL="342900" indent="-342900">
              <a:lnSpc>
                <a:spcPct val="150000"/>
              </a:lnSpc>
              <a:buFont typeface="Arial" panose="020B0604020202020204" pitchFamily="34" charset="0"/>
              <a:buChar char="•"/>
            </a:pPr>
            <a:r>
              <a:rPr lang="en-US" b="1" dirty="0">
                <a:latin typeface="Lub Dub Medium" panose="020B0603030403020204" pitchFamily="34" charset="0"/>
              </a:rPr>
              <a:t>Foods that list the words “hydrogenated oils” in the ingredients panel</a:t>
            </a:r>
          </a:p>
          <a:p>
            <a:pPr marL="342900" indent="-342900">
              <a:lnSpc>
                <a:spcPct val="150000"/>
              </a:lnSpc>
              <a:buFont typeface="Arial" panose="020B0604020202020204" pitchFamily="34" charset="0"/>
              <a:buChar char="•"/>
            </a:pPr>
            <a:r>
              <a:rPr lang="en-US" b="1" dirty="0">
                <a:latin typeface="Lub Dub Medium" panose="020B0603030403020204" pitchFamily="34" charset="0"/>
              </a:rPr>
              <a:t>Tropical oils, which include palm and coconut oil</a:t>
            </a:r>
          </a:p>
          <a:p>
            <a:pPr marL="342900" indent="-342900">
              <a:lnSpc>
                <a:spcPct val="150000"/>
              </a:lnSpc>
              <a:buFont typeface="Arial" panose="020B0604020202020204" pitchFamily="34" charset="0"/>
              <a:buChar char="•"/>
            </a:pPr>
            <a:r>
              <a:rPr lang="en-US" b="1" dirty="0">
                <a:latin typeface="Lub Dub Medium" panose="020B0603030403020204" pitchFamily="34" charset="0"/>
              </a:rPr>
              <a:t>Solid fats such as butter, shortening, stick margarine and lard</a:t>
            </a:r>
          </a:p>
          <a:p>
            <a:pPr marL="342900" indent="-342900">
              <a:lnSpc>
                <a:spcPct val="150000"/>
              </a:lnSpc>
              <a:buFont typeface="Arial" panose="020B0604020202020204" pitchFamily="34" charset="0"/>
              <a:buChar char="•"/>
            </a:pPr>
            <a:r>
              <a:rPr lang="en-US" b="1" dirty="0">
                <a:latin typeface="Lub Dub Medium" panose="020B0603030403020204" pitchFamily="34" charset="0"/>
              </a:rPr>
              <a:t>Fried foods</a:t>
            </a:r>
          </a:p>
        </p:txBody>
      </p:sp>
      <p:pic>
        <p:nvPicPr>
          <p:cNvPr id="8" name="Graphic 7">
            <a:extLst>
              <a:ext uri="{FF2B5EF4-FFF2-40B4-BE49-F238E27FC236}">
                <a16:creationId xmlns:a16="http://schemas.microsoft.com/office/drawing/2014/main" id="{E2FE9A17-BC62-8FA5-76AF-30C0AF57C61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71711" y="1500344"/>
            <a:ext cx="2535936" cy="2535936"/>
          </a:xfrm>
          <a:prstGeom prst="rect">
            <a:avLst/>
          </a:prstGeom>
        </p:spPr>
      </p:pic>
      <p:pic>
        <p:nvPicPr>
          <p:cNvPr id="5" name="Graphic 4">
            <a:extLst>
              <a:ext uri="{FF2B5EF4-FFF2-40B4-BE49-F238E27FC236}">
                <a16:creationId xmlns:a16="http://schemas.microsoft.com/office/drawing/2014/main" id="{64A6F5F7-943B-53BC-3DA2-C8B600BA9583}"/>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07647" y="2009979"/>
            <a:ext cx="2686702" cy="2686702"/>
          </a:xfrm>
          <a:prstGeom prst="rect">
            <a:avLst/>
          </a:prstGeom>
        </p:spPr>
      </p:pic>
      <p:pic>
        <p:nvPicPr>
          <p:cNvPr id="3" name="Graphic 2">
            <a:extLst>
              <a:ext uri="{FF2B5EF4-FFF2-40B4-BE49-F238E27FC236}">
                <a16:creationId xmlns:a16="http://schemas.microsoft.com/office/drawing/2014/main" id="{AFA489C0-6B6F-C346-9336-A22C88555958}"/>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49302" y="4278795"/>
            <a:ext cx="2901696" cy="2901696"/>
          </a:xfrm>
          <a:prstGeom prst="rect">
            <a:avLst/>
          </a:prstGeom>
        </p:spPr>
      </p:pic>
    </p:spTree>
    <p:extLst>
      <p:ext uri="{BB962C8B-B14F-4D97-AF65-F5344CB8AC3E}">
        <p14:creationId xmlns:p14="http://schemas.microsoft.com/office/powerpoint/2010/main" val="2405090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C202F-B8C1-2192-082A-881DF7AF532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202BF63-43B1-18A2-DA71-CA02999388F9}"/>
              </a:ext>
            </a:extLst>
          </p:cNvPr>
          <p:cNvSpPr txBox="1">
            <a:spLocks noGrp="1"/>
          </p:cNvSpPr>
          <p:nvPr>
            <p:ph type="title" idx="4294967295"/>
          </p:nvPr>
        </p:nvSpPr>
        <p:spPr>
          <a:xfrm>
            <a:off x="312530" y="1228941"/>
            <a:ext cx="1162931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Cooking Tips</a:t>
            </a:r>
          </a:p>
        </p:txBody>
      </p:sp>
      <p:sp>
        <p:nvSpPr>
          <p:cNvPr id="12" name="TextBox 11">
            <a:extLst>
              <a:ext uri="{FF2B5EF4-FFF2-40B4-BE49-F238E27FC236}">
                <a16:creationId xmlns:a16="http://schemas.microsoft.com/office/drawing/2014/main" id="{1771CF10-1AF1-0244-F2D5-00B6508D147F}"/>
              </a:ext>
            </a:extLst>
          </p:cNvPr>
          <p:cNvSpPr txBox="1"/>
          <p:nvPr/>
        </p:nvSpPr>
        <p:spPr>
          <a:xfrm>
            <a:off x="312530" y="1936827"/>
            <a:ext cx="6889654" cy="461440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b="1" dirty="0">
                <a:latin typeface="Lub Dub Medium" panose="020B0603030403020204" pitchFamily="34" charset="0"/>
              </a:rPr>
              <a:t>Look for leaner cuts if you choose to eat meat. For red meat and pork, select options labeled “loin” and “round.” These cuts usually have the least amount of fat.</a:t>
            </a:r>
          </a:p>
          <a:p>
            <a:pPr marL="342900" indent="-342900">
              <a:lnSpc>
                <a:spcPct val="150000"/>
              </a:lnSpc>
              <a:buFont typeface="Arial" panose="020B0604020202020204" pitchFamily="34" charset="0"/>
              <a:buChar char="•"/>
            </a:pPr>
            <a:r>
              <a:rPr lang="en-US" b="1" dirty="0">
                <a:latin typeface="Lub Dub Medium" panose="020B0603030403020204" pitchFamily="34" charset="0"/>
              </a:rPr>
              <a:t>Cut off all visible fat from meat before cooking.</a:t>
            </a:r>
          </a:p>
          <a:p>
            <a:pPr marL="342900" indent="-342900">
              <a:lnSpc>
                <a:spcPct val="150000"/>
              </a:lnSpc>
              <a:buFont typeface="Arial" panose="020B0604020202020204" pitchFamily="34" charset="0"/>
              <a:buChar char="•"/>
            </a:pPr>
            <a:r>
              <a:rPr lang="en-US" b="1" dirty="0">
                <a:latin typeface="Lub Dub Medium" panose="020B0603030403020204" pitchFamily="34" charset="0"/>
              </a:rPr>
              <a:t>Remove the skin from poultry.</a:t>
            </a:r>
          </a:p>
          <a:p>
            <a:pPr marL="342900" indent="-342900">
              <a:lnSpc>
                <a:spcPct val="150000"/>
              </a:lnSpc>
              <a:buFont typeface="Arial" panose="020B0604020202020204" pitchFamily="34" charset="0"/>
              <a:buChar char="•"/>
            </a:pPr>
            <a:r>
              <a:rPr lang="en-US" b="1" dirty="0">
                <a:latin typeface="Lub Dub Medium" panose="020B0603030403020204" pitchFamily="34" charset="0"/>
              </a:rPr>
              <a:t>Broil or grill instead of pan-frying.</a:t>
            </a:r>
          </a:p>
          <a:p>
            <a:pPr marL="342900" indent="-342900">
              <a:lnSpc>
                <a:spcPct val="150000"/>
              </a:lnSpc>
              <a:buFont typeface="Arial" panose="020B0604020202020204" pitchFamily="34" charset="0"/>
              <a:buChar char="•"/>
            </a:pPr>
            <a:r>
              <a:rPr lang="en-US" b="1" dirty="0">
                <a:latin typeface="Lub Dub Medium" panose="020B0603030403020204" pitchFamily="34" charset="0"/>
              </a:rPr>
              <a:t>Use a rack to drain off fat when you broil, roast or bake poultry and meats.</a:t>
            </a:r>
          </a:p>
          <a:p>
            <a:pPr marL="342900" indent="-342900">
              <a:lnSpc>
                <a:spcPct val="150000"/>
              </a:lnSpc>
              <a:buFont typeface="Arial" panose="020B0604020202020204" pitchFamily="34" charset="0"/>
              <a:buChar char="•"/>
            </a:pPr>
            <a:r>
              <a:rPr lang="en-US" b="1" dirty="0">
                <a:latin typeface="Lub Dub Medium" panose="020B0603030403020204" pitchFamily="34" charset="0"/>
              </a:rPr>
              <a:t>Use a vegetable oil spray to brown or sauté foods.</a:t>
            </a:r>
          </a:p>
          <a:p>
            <a:pPr marL="342900" indent="-342900">
              <a:lnSpc>
                <a:spcPct val="150000"/>
              </a:lnSpc>
              <a:buFont typeface="Arial" panose="020B0604020202020204" pitchFamily="34" charset="0"/>
              <a:buChar char="•"/>
            </a:pPr>
            <a:r>
              <a:rPr lang="en-US" b="1" dirty="0">
                <a:latin typeface="Lub Dub Medium" panose="020B0603030403020204" pitchFamily="34" charset="0"/>
              </a:rPr>
              <a:t>Use low-fat, low-sodium options instead of regular cheese.</a:t>
            </a:r>
          </a:p>
        </p:txBody>
      </p:sp>
      <p:pic>
        <p:nvPicPr>
          <p:cNvPr id="14" name="Picture 13">
            <a:extLst>
              <a:ext uri="{FF2B5EF4-FFF2-40B4-BE49-F238E27FC236}">
                <a16:creationId xmlns:a16="http://schemas.microsoft.com/office/drawing/2014/main" id="{2DD58B6B-BFA6-B00F-D6F9-132F87F1E54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5357" y="1345605"/>
            <a:ext cx="1982811" cy="1982811"/>
          </a:xfrm>
          <a:prstGeom prst="rect">
            <a:avLst/>
          </a:prstGeom>
        </p:spPr>
      </p:pic>
      <p:pic>
        <p:nvPicPr>
          <p:cNvPr id="16" name="Picture 15">
            <a:extLst>
              <a:ext uri="{FF2B5EF4-FFF2-40B4-BE49-F238E27FC236}">
                <a16:creationId xmlns:a16="http://schemas.microsoft.com/office/drawing/2014/main" id="{2F803099-210A-4B51-A3AF-D7743483F74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2508" y="1056021"/>
            <a:ext cx="2272395" cy="2272395"/>
          </a:xfrm>
          <a:prstGeom prst="rect">
            <a:avLst/>
          </a:prstGeom>
        </p:spPr>
      </p:pic>
      <p:sp>
        <p:nvSpPr>
          <p:cNvPr id="6" name="Rectangle: Folded Corner 5">
            <a:extLst>
              <a:ext uri="{FF2B5EF4-FFF2-40B4-BE49-F238E27FC236}">
                <a16:creationId xmlns:a16="http://schemas.microsoft.com/office/drawing/2014/main" id="{80EF9B1F-BD4B-3AB3-F751-E2D3D51E73C5}"/>
              </a:ext>
            </a:extLst>
          </p:cNvPr>
          <p:cNvSpPr/>
          <p:nvPr/>
        </p:nvSpPr>
        <p:spPr>
          <a:xfrm>
            <a:off x="7988344" y="3501336"/>
            <a:ext cx="3417515" cy="3009399"/>
          </a:xfrm>
          <a:prstGeom prst="foldedCorner">
            <a:avLst/>
          </a:prstGeom>
          <a:solidFill>
            <a:srgbClr val="CF222B"/>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latin typeface="Lub Dub Medium" panose="020B0603030403020204" pitchFamily="34" charset="0"/>
            </a:endParaRPr>
          </a:p>
          <a:p>
            <a:pPr algn="ctr"/>
            <a:r>
              <a:rPr lang="en-US" sz="1600" dirty="0">
                <a:latin typeface="Lub Dub Heavy" panose="020B0903030403020204" pitchFamily="34" charset="0"/>
              </a:rPr>
              <a:t>REMEMBER</a:t>
            </a:r>
          </a:p>
          <a:p>
            <a:pPr algn="ctr"/>
            <a:endParaRPr lang="en-US" sz="1600" dirty="0">
              <a:latin typeface="Lub Dub Medium" panose="020B0603030403020204" pitchFamily="34" charset="0"/>
            </a:endParaRPr>
          </a:p>
          <a:p>
            <a:pPr algn="ctr"/>
            <a:r>
              <a:rPr lang="en-US" sz="1600" dirty="0">
                <a:latin typeface="Lub Dub Medium" panose="020B0603030403020204" pitchFamily="34" charset="0"/>
              </a:rPr>
              <a:t>Eating healthy doesn’t mean giving up all the things you love!</a:t>
            </a:r>
          </a:p>
          <a:p>
            <a:pPr algn="ctr"/>
            <a:endParaRPr lang="en-US" sz="1600" dirty="0">
              <a:latin typeface="Lub Dub Medium" panose="020B0603030403020204" pitchFamily="34" charset="0"/>
            </a:endParaRPr>
          </a:p>
          <a:p>
            <a:pPr algn="ctr"/>
            <a:r>
              <a:rPr lang="en-US" sz="1600" dirty="0">
                <a:latin typeface="Lub Dub Medium" panose="020B0603030403020204" pitchFamily="34" charset="0"/>
              </a:rPr>
              <a:t>Eat treats in moderation.</a:t>
            </a:r>
          </a:p>
          <a:p>
            <a:pPr algn="ctr"/>
            <a:endParaRPr lang="en-US" sz="1600" dirty="0">
              <a:latin typeface="Lub Dub Medium" panose="020B0603030403020204" pitchFamily="34" charset="0"/>
            </a:endParaRPr>
          </a:p>
          <a:p>
            <a:pPr algn="ctr"/>
            <a:r>
              <a:rPr lang="en-US" sz="1600" dirty="0">
                <a:latin typeface="Lub Dub Medium" panose="020B0603030403020204" pitchFamily="34" charset="0"/>
              </a:rPr>
              <a:t>You can also serve smaller portions of higher-calorie dishes.</a:t>
            </a:r>
          </a:p>
        </p:txBody>
      </p:sp>
    </p:spTree>
    <p:extLst>
      <p:ext uri="{BB962C8B-B14F-4D97-AF65-F5344CB8AC3E}">
        <p14:creationId xmlns:p14="http://schemas.microsoft.com/office/powerpoint/2010/main" val="1243839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A0C33-9F51-A39E-C7E6-EAE4C6C688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647876C-ED34-705C-D542-FCAE7F1F4539}"/>
              </a:ext>
            </a:extLst>
          </p:cNvPr>
          <p:cNvSpPr txBox="1">
            <a:spLocks noGrp="1"/>
          </p:cNvSpPr>
          <p:nvPr>
            <p:ph type="title" idx="4294967295"/>
          </p:nvPr>
        </p:nvSpPr>
        <p:spPr>
          <a:xfrm>
            <a:off x="418142" y="1179417"/>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Wrap Up</a:t>
            </a:r>
          </a:p>
        </p:txBody>
      </p:sp>
      <p:sp>
        <p:nvSpPr>
          <p:cNvPr id="6" name="TextBox 5">
            <a:extLst>
              <a:ext uri="{FF2B5EF4-FFF2-40B4-BE49-F238E27FC236}">
                <a16:creationId xmlns:a16="http://schemas.microsoft.com/office/drawing/2014/main" id="{F7E983E2-6700-DD1F-FD78-4135474DA97B}"/>
              </a:ext>
            </a:extLst>
          </p:cNvPr>
          <p:cNvSpPr txBox="1"/>
          <p:nvPr/>
        </p:nvSpPr>
        <p:spPr>
          <a:xfrm>
            <a:off x="418142" y="2139694"/>
            <a:ext cx="6897058" cy="445981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Cholesterol is fat-like substance in our bodies that helps up build and repair cells.</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But too much isn’t good for us – it can lead heart disease.</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Know your numbers and work with your doctor on plan to manage your cholesterol. This could include a healthy diet, physical activity, and in some cases, medication.</a:t>
            </a:r>
          </a:p>
        </p:txBody>
      </p:sp>
      <p:pic>
        <p:nvPicPr>
          <p:cNvPr id="1028" name="Picture 4" descr="HDL blood vessel.&#10;LDL blood vessel.">
            <a:extLst>
              <a:ext uri="{FF2B5EF4-FFF2-40B4-BE49-F238E27FC236}">
                <a16:creationId xmlns:a16="http://schemas.microsoft.com/office/drawing/2014/main" id="{AD403C19-935A-0EC3-2A01-99A43B6B88E8}"/>
              </a:ext>
              <a:ext uri="{C183D7F6-B498-43B3-948B-1728B52AA6E4}">
                <adec:decorative xmlns:adec="http://schemas.microsoft.com/office/drawing/2017/decorative" val="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5007" y="2148839"/>
            <a:ext cx="3852007" cy="3826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278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eab0fb5-f7ff-48b4-a0d0-9f76ef96ecf9}" enabled="0" method="" siteId="{ceab0fb5-f7ff-48b4-a0d0-9f76ef96ecf9}" removed="1"/>
</clbl:labelList>
</file>

<file path=docProps/app.xml><?xml version="1.0" encoding="utf-8"?>
<Properties xmlns="http://schemas.openxmlformats.org/officeDocument/2006/extended-properties" xmlns:vt="http://schemas.openxmlformats.org/officeDocument/2006/docPropsVTypes">
  <TotalTime>1332</TotalTime>
  <Words>1082</Words>
  <Application>Microsoft Office PowerPoint</Application>
  <PresentationFormat>Widescreen</PresentationFormat>
  <Paragraphs>98</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Lub Dub Heavy</vt:lpstr>
      <vt:lpstr>Lub Dub Medium</vt:lpstr>
      <vt:lpstr>Office Theme</vt:lpstr>
      <vt:lpstr>Building Blocks:</vt:lpstr>
      <vt:lpstr>What is Cholesterol?</vt:lpstr>
      <vt:lpstr>Why Is Controlling Cholesterol Important?</vt:lpstr>
      <vt:lpstr>How to Control Cholesterol</vt:lpstr>
      <vt:lpstr>How to Talk to Kids About Cholesterol</vt:lpstr>
      <vt:lpstr>Cholesterol Levels in Kids</vt:lpstr>
      <vt:lpstr>High Cholesterol Levels</vt:lpstr>
      <vt:lpstr>Familial Hypercholesterolemia</vt:lpstr>
      <vt:lpstr>What To Eat if You Have High Cholesterol</vt:lpstr>
      <vt:lpstr>What To Avoid if You Have High Cholesterol</vt:lpstr>
      <vt:lpstr>Cooking Tips</vt:lpstr>
      <vt:lpstr>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Blocks:</dc:title>
  <dc:creator>Travis Entrekin (NAT Field Campaigns - NC Consultant)</dc:creator>
  <cp:lastModifiedBy>Sai Charan Gode</cp:lastModifiedBy>
  <cp:revision>38</cp:revision>
  <dcterms:created xsi:type="dcterms:W3CDTF">2025-09-05T00:29:10Z</dcterms:created>
  <dcterms:modified xsi:type="dcterms:W3CDTF">2025-12-19T12:50:28Z</dcterms:modified>
</cp:coreProperties>
</file>